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4"/>
  </p:notesMasterIdLst>
  <p:handoutMasterIdLst>
    <p:handoutMasterId r:id="rId15"/>
  </p:handoutMasterIdLst>
  <p:sldIdLst>
    <p:sldId id="343" r:id="rId5"/>
    <p:sldId id="893" r:id="rId6"/>
    <p:sldId id="916" r:id="rId7"/>
    <p:sldId id="915" r:id="rId8"/>
    <p:sldId id="913" r:id="rId9"/>
    <p:sldId id="2132741855" r:id="rId10"/>
    <p:sldId id="2132741856" r:id="rId11"/>
    <p:sldId id="881" r:id="rId12"/>
    <p:sldId id="868" r:id="rId13"/>
  </p:sldIdLst>
  <p:sldSz cx="12192000" cy="6858000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6473E-1904-3938-75DE-9C5D8F2CE546}" name="Julie Jensen" initials="JJ" userId="S::julie.jensen@oma.org.au::fc282bf2-8f9f-40fa-87b4-57e119bd4b9f" providerId="AD"/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2A"/>
    <a:srgbClr val="725497"/>
    <a:srgbClr val="000000"/>
    <a:srgbClr val="27AC4E"/>
    <a:srgbClr val="4BC7E1"/>
    <a:srgbClr val="76CCD1"/>
    <a:srgbClr val="BFBFBF"/>
    <a:srgbClr val="E8C8C6"/>
    <a:srgbClr val="4AD67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565CC-61B4-4A4A-99B2-4151E8CA27B2}" v="2" dt="2022-10-04T04:11:02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ulah Mills-Hicks" userId="0cca802c-f78f-44e0-b668-7a63475f926f" providerId="ADAL" clId="{00E565CC-61B4-4A4A-99B2-4151E8CA27B2}"/>
    <pc:docChg chg="modSld">
      <pc:chgData name="Tallulah Mills-Hicks" userId="0cca802c-f78f-44e0-b668-7a63475f926f" providerId="ADAL" clId="{00E565CC-61B4-4A4A-99B2-4151E8CA27B2}" dt="2022-10-04T04:10:45.709" v="11" actId="108"/>
      <pc:docMkLst>
        <pc:docMk/>
      </pc:docMkLst>
      <pc:sldChg chg="modSp mod">
        <pc:chgData name="Tallulah Mills-Hicks" userId="0cca802c-f78f-44e0-b668-7a63475f926f" providerId="ADAL" clId="{00E565CC-61B4-4A4A-99B2-4151E8CA27B2}" dt="2022-10-04T04:10:45.709" v="11" actId="108"/>
        <pc:sldMkLst>
          <pc:docMk/>
          <pc:sldMk cId="4177621425" sldId="893"/>
        </pc:sldMkLst>
        <pc:spChg chg="mod">
          <ac:chgData name="Tallulah Mills-Hicks" userId="0cca802c-f78f-44e0-b668-7a63475f926f" providerId="ADAL" clId="{00E565CC-61B4-4A4A-99B2-4151E8CA27B2}" dt="2022-10-04T04:10:45.709" v="11" actId="108"/>
          <ac:spMkLst>
            <pc:docMk/>
            <pc:sldMk cId="4177621425" sldId="893"/>
            <ac:spMk id="9" creationId="{D6749B6A-7F0C-4DE1-BD14-0610E6BF177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US" sz="2000" b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ROI short term performance by channel indexed to TV (100) NZ</a:t>
            </a:r>
          </a:p>
        </c:rich>
      </c:tx>
      <c:layout>
        <c:manualLayout>
          <c:xMode val="edge"/>
          <c:yMode val="edge"/>
          <c:x val="0.15498021634500445"/>
          <c:y val="5.8283908134214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095095730910701E-2"/>
          <c:y val="0.10981781376518217"/>
          <c:w val="0.94546822916666662"/>
          <c:h val="0.71306746688426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ROI strategy comparison within Out Of Home New Zealand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B922A"/>
              </a:solidFill>
              <a:ln w="0"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8C-4E96-BDDB-157763AE6D19}"/>
              </c:ext>
            </c:extLst>
          </c:dPt>
          <c:dPt>
            <c:idx val="1"/>
            <c:invertIfNegative val="0"/>
            <c:bubble3D val="0"/>
            <c:spPr>
              <a:solidFill>
                <a:srgbClr val="EB922A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8C-4E96-BDDB-157763AE6D19}"/>
              </c:ext>
            </c:extLst>
          </c:dPt>
          <c:dPt>
            <c:idx val="2"/>
            <c:invertIfNegative val="0"/>
            <c:bubble3D val="0"/>
            <c:spPr>
              <a:solidFill>
                <a:srgbClr val="EB922A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8C-4E96-BDDB-157763AE6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Single format</c:v>
                </c:pt>
                <c:pt idx="1">
                  <c:v>Two formats</c:v>
                </c:pt>
                <c:pt idx="2">
                  <c:v>Three or more formats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8C-4E96-BDDB-157763AE6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6"/>
        <c:axId val="778939248"/>
        <c:axId val="778938416"/>
      </c:barChart>
      <c:catAx>
        <c:axId val="7789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8416"/>
        <c:crosses val="autoZero"/>
        <c:auto val="1"/>
        <c:lblAlgn val="ctr"/>
        <c:lblOffset val="100"/>
        <c:noMultiLvlLbl val="0"/>
      </c:catAx>
      <c:valAx>
        <c:axId val="778938416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9248"/>
        <c:crosses val="autoZero"/>
        <c:crossBetween val="between"/>
        <c:majorUnit val="50"/>
      </c:valAx>
      <c:spPr>
        <a:noFill/>
        <a:ln>
          <a:noFill/>
        </a:ln>
        <a:effectLst>
          <a:outerShdw blurRad="76200" dist="12700" dir="5400000" sx="58000" sy="58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4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24293" y="268592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022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  <p:sldLayoutId id="2147483704" r:id="rId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hyperlink" Target="https://www.oma.org.au/creative-guidelin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ene, road, way&#10;&#10;Description automatically generated">
            <a:extLst>
              <a:ext uri="{FF2B5EF4-FFF2-40B4-BE49-F238E27FC236}">
                <a16:creationId xmlns:a16="http://schemas.microsoft.com/office/drawing/2014/main" id="{3ACC6357-A5FC-0E42-5784-6C41303757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08661" y="0"/>
            <a:ext cx="412822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/>
            </a:br>
            <a:endParaRPr lang="en-US" sz="40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002" y="4918471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September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958572" y="4713047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2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710213" y="2004648"/>
            <a:ext cx="382666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</a:br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Out of Home</a:t>
            </a:r>
          </a:p>
          <a:p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Creative </a:t>
            </a:r>
          </a:p>
          <a:p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Guidelines </a:t>
            </a:r>
            <a:endParaRPr lang="en-AU" sz="40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2618" y="1092992"/>
            <a:ext cx="5293360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4000" b="1" dirty="0">
                <a:solidFill>
                  <a:srgbClr val="27AC4E"/>
                </a:solidFill>
              </a:rPr>
              <a:t>Harness the power of a glance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532619" y="3073400"/>
            <a:ext cx="5374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We know Out of Home (OOH) has impact, but how important is the creative execution?</a:t>
            </a:r>
          </a:p>
          <a:p>
            <a:pPr lvl="0">
              <a:defRPr/>
            </a:pP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We’ve been researching creativity and impact, trying to find the sweet spot where OOH campaigns are most effective. And the results are in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 the OMA Creative Guidelines show best practice and scientific evidence for how to create an effective OOH campaign. </a:t>
            </a:r>
            <a:b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  <a:hlinkClick r:id="rId4"/>
              </a:rPr>
              <a:t>Read here.</a:t>
            </a: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9CD2340-E867-2E66-9556-03F8D998A9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518" y="0"/>
            <a:ext cx="617851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574188" y="511861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Decisions are made subconsciously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54871" y="2169132"/>
            <a:ext cx="4749153" cy="3046988"/>
            <a:chOff x="737247" y="2251465"/>
            <a:chExt cx="4749153" cy="30469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95</a:t>
              </a:r>
              <a:r>
                <a:rPr lang="en-AU" sz="66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8" y="4467456"/>
              <a:ext cx="474915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240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of purchase decisions are subconscious</a:t>
              </a:r>
              <a:r>
                <a:rPr lang="en-AU" sz="180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.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B28AE9-17AC-B103-5BE9-557E33957C47}"/>
              </a:ext>
            </a:extLst>
          </p:cNvPr>
          <p:cNvSpPr txBox="1"/>
          <p:nvPr/>
        </p:nvSpPr>
        <p:spPr>
          <a:xfrm>
            <a:off x="654871" y="6022973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Source: </a:t>
            </a:r>
            <a:r>
              <a:rPr lang="en-US" sz="1200" b="0" i="1">
                <a:solidFill>
                  <a:srgbClr val="181818"/>
                </a:solidFill>
                <a:effectLst/>
                <a:latin typeface="Trade Gothic W01 Obl"/>
              </a:rPr>
              <a:t>How Customers Think: Essential Insights Into the Mind of the Market</a:t>
            </a:r>
            <a:r>
              <a:rPr lang="en-US" sz="1200" b="0" i="0">
                <a:solidFill>
                  <a:srgbClr val="181818"/>
                </a:solidFill>
                <a:effectLst/>
                <a:latin typeface="Trade Gothic W01 Obl"/>
              </a:rPr>
              <a:t>,</a:t>
            </a:r>
            <a:r>
              <a:rPr lang="en-US" sz="1200" b="0" i="0">
                <a:solidFill>
                  <a:srgbClr val="181818"/>
                </a:solidFill>
                <a:effectLst/>
                <a:latin typeface="Trade Gothic W01 Roman"/>
              </a:rPr>
              <a:t> by Gerald </a:t>
            </a:r>
            <a:r>
              <a:rPr lang="en-US" sz="1200" b="0" i="0" err="1">
                <a:solidFill>
                  <a:srgbClr val="181818"/>
                </a:solidFill>
                <a:effectLst/>
                <a:latin typeface="Trade Gothic W01 Roman"/>
              </a:rPr>
              <a:t>Zaltman</a:t>
            </a:r>
            <a:r>
              <a:rPr lang="en-US" sz="1200" b="0" i="0">
                <a:solidFill>
                  <a:srgbClr val="181818"/>
                </a:solidFill>
                <a:effectLst/>
                <a:latin typeface="Trade Gothic W01 Roman"/>
              </a:rPr>
              <a:t>. </a:t>
            </a:r>
            <a:r>
              <a:rPr lang="en-US" sz="1200" b="0" i="0">
                <a:solidFill>
                  <a:srgbClr val="181818"/>
                </a:solidFill>
                <a:effectLst/>
                <a:latin typeface="Trade Gothic W01 Bold 2"/>
              </a:rPr>
              <a:t>Harvard Business School Press</a:t>
            </a:r>
            <a:r>
              <a:rPr lang="en-US" sz="1200" b="0" i="0">
                <a:solidFill>
                  <a:srgbClr val="181818"/>
                </a:solidFill>
                <a:effectLst/>
                <a:latin typeface="Trade Gothic W01 Roman"/>
              </a:rPr>
              <a:t>, 2003.</a:t>
            </a:r>
            <a:endParaRPr lang="en-AU" sz="1200"/>
          </a:p>
        </p:txBody>
      </p:sp>
      <p:pic>
        <p:nvPicPr>
          <p:cNvPr id="10" name="Picture 9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89" y="362193"/>
            <a:ext cx="5441129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Evolving creative delivers higher impact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C7615E-C5A7-3742-50FF-C1F9D36A4520}"/>
              </a:ext>
            </a:extLst>
          </p:cNvPr>
          <p:cNvGrpSpPr/>
          <p:nvPr/>
        </p:nvGrpSpPr>
        <p:grpSpPr>
          <a:xfrm>
            <a:off x="6750871" y="2230916"/>
            <a:ext cx="5206351" cy="3954958"/>
            <a:chOff x="737247" y="2251465"/>
            <a:chExt cx="5206351" cy="39549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A22FE8-C762-4DCB-8C72-CB3E41EBE0CE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38</a:t>
              </a:r>
              <a:r>
                <a:rPr lang="en-AU" sz="66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430D02-1FB7-4AF5-B592-7C08F784ED8A}"/>
                </a:ext>
              </a:extLst>
            </p:cNvPr>
            <p:cNvSpPr txBox="1"/>
            <p:nvPr/>
          </p:nvSpPr>
          <p:spPr>
            <a:xfrm>
              <a:off x="737247" y="4267431"/>
              <a:ext cx="5206351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2400" dirty="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Evolving</a:t>
              </a:r>
              <a:r>
                <a:rPr lang="en-AU" sz="2400" dirty="0">
                  <a:effectLst/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creative</a:t>
              </a:r>
              <a:r>
                <a:rPr lang="en-AU" sz="2400" dirty="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in a campaign delivers 38%</a:t>
              </a:r>
              <a:r>
                <a:rPr lang="en-AU" sz="2400" dirty="0">
                  <a:effectLst/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higher impact </a:t>
              </a:r>
              <a:r>
                <a:rPr lang="en-AU" sz="2400" dirty="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compared to static campaigns with singular creative execution.</a:t>
              </a:r>
              <a:endParaRPr lang="en-AU" sz="2400" dirty="0">
                <a:latin typeface="Gotham Book"/>
                <a:cs typeface="Gotham Book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D0875-A5AC-F4BC-7FC6-DDE2329B4395}"/>
              </a:ext>
            </a:extLst>
          </p:cNvPr>
          <p:cNvSpPr txBox="1"/>
          <p:nvPr/>
        </p:nvSpPr>
        <p:spPr>
          <a:xfrm>
            <a:off x="6750871" y="6262788"/>
            <a:ext cx="520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Neuro Insight OOH Case Study  with QMS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neuro–insight.com/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casestudy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/ooh–study–with–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qms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</a:t>
            </a:r>
            <a:endParaRPr lang="en-AU" sz="1200" dirty="0"/>
          </a:p>
        </p:txBody>
      </p:sp>
      <p:pic>
        <p:nvPicPr>
          <p:cNvPr id="15" name="Picture 14" descr="A picture containing text, night, dark&#10;&#10;Description automatically generated">
            <a:extLst>
              <a:ext uri="{FF2B5EF4-FFF2-40B4-BE49-F238E27FC236}">
                <a16:creationId xmlns:a16="http://schemas.microsoft.com/office/drawing/2014/main" id="{7307A10B-8728-BCFE-AEE6-4EEE8644E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31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5" y="487474"/>
            <a:ext cx="8677365" cy="54927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Campaigns are more effective using three or more formats 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471C06-7E8B-1889-8C4F-E4710B4C2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21115"/>
              </p:ext>
            </p:extLst>
          </p:nvPr>
        </p:nvGraphicFramePr>
        <p:xfrm>
          <a:off x="199376" y="1734907"/>
          <a:ext cx="11774619" cy="47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BC57D9-82F2-6CFD-84DD-794E85E726CF}"/>
              </a:ext>
            </a:extLst>
          </p:cNvPr>
          <p:cNvSpPr txBox="1"/>
          <p:nvPr/>
        </p:nvSpPr>
        <p:spPr>
          <a:xfrm>
            <a:off x="343674" y="6399797"/>
            <a:ext cx="116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Gotham Book" pitchFamily="50" charset="0"/>
                <a:cs typeface="Gotham Book" pitchFamily="50" charset="0"/>
              </a:rPr>
              <a:t>Source: Analytic Partners Meta Analysis, New Zealand, 2015 to 2021</a:t>
            </a:r>
            <a:r>
              <a:rPr lang="en-US" sz="800">
                <a:latin typeface="Gotham Book" pitchFamily="50" charset="0"/>
                <a:cs typeface="Gotham Book" pitchFamily="50" charset="0"/>
              </a:rPr>
              <a:t>.</a:t>
            </a:r>
          </a:p>
          <a:p>
            <a:endParaRPr lang="en-US" sz="800"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0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BEE4C-F0D4-FF0C-ACDC-CA5184EDDC02}"/>
              </a:ext>
            </a:extLst>
          </p:cNvPr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23422-B51D-0B94-AD0A-DA2520FBD866}"/>
              </a:ext>
            </a:extLst>
          </p:cNvPr>
          <p:cNvSpPr/>
          <p:nvPr/>
        </p:nvSpPr>
        <p:spPr>
          <a:xfrm>
            <a:off x="6096000" y="3428525"/>
            <a:ext cx="6096000" cy="342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7F829-B37D-91A1-784B-E8372D9BF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293" y="529891"/>
            <a:ext cx="6093131" cy="2368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96465D-8484-38DF-B53C-AD7184FE6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293" y="4248298"/>
            <a:ext cx="6093131" cy="20798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361E0C-4019-8813-D92F-C4204AF04B80}"/>
              </a:ext>
            </a:extLst>
          </p:cNvPr>
          <p:cNvGrpSpPr/>
          <p:nvPr/>
        </p:nvGrpSpPr>
        <p:grpSpPr>
          <a:xfrm>
            <a:off x="240852" y="2253068"/>
            <a:ext cx="5401235" cy="3918457"/>
            <a:chOff x="737247" y="1660163"/>
            <a:chExt cx="5070737" cy="23313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06D472-A933-B8F2-E26B-60F4F1F5E502}"/>
                </a:ext>
              </a:extLst>
            </p:cNvPr>
            <p:cNvSpPr txBox="1"/>
            <p:nvPr/>
          </p:nvSpPr>
          <p:spPr>
            <a:xfrm>
              <a:off x="737247" y="1660163"/>
              <a:ext cx="5070737" cy="126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6600">
                  <a:solidFill>
                    <a:srgbClr val="4BC7E1"/>
                  </a:solidFill>
                  <a:latin typeface="Gotham Bold" pitchFamily="50" charset="0"/>
                  <a:cs typeface="Gotham Bold" pitchFamily="50" charset="0"/>
                </a:rPr>
                <a:t>Strong contrast </a:t>
              </a:r>
              <a:endParaRPr lang="en-AU" sz="4400">
                <a:solidFill>
                  <a:srgbClr val="4BC7E1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C48602-7B3F-FB28-0195-687A9FCD2942}"/>
                </a:ext>
              </a:extLst>
            </p:cNvPr>
            <p:cNvSpPr txBox="1"/>
            <p:nvPr/>
          </p:nvSpPr>
          <p:spPr>
            <a:xfrm>
              <a:off x="737247" y="2837878"/>
              <a:ext cx="5070737" cy="115363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AU" sz="2400">
                <a:solidFill>
                  <a:schemeClr val="tx2">
                    <a:lumMod val="75000"/>
                  </a:schemeClr>
                </a:solidFill>
                <a:latin typeface="Gotham Book" pitchFamily="50" charset="0"/>
                <a:cs typeface="Gotham Book" pitchFamily="50" charset="0"/>
              </a:endParaRPr>
            </a:p>
            <a:p>
              <a:pPr algn="ctr"/>
              <a:r>
                <a:rPr lang="en-AU" sz="2400">
                  <a:solidFill>
                    <a:schemeClr val="tx2">
                      <a:lumMod val="75000"/>
                    </a:schemeClr>
                  </a:solidFill>
                  <a:latin typeface="Gotham Book" pitchFamily="50" charset="0"/>
                  <a:cs typeface="Gotham Book" pitchFamily="50" charset="0"/>
                </a:rPr>
                <a:t>in colours draws more attention. Use dark text on light backgrounds or light text on dark backgrounds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6371BE0-C7CE-69F2-E677-BCAD071A9BFD}"/>
              </a:ext>
            </a:extLst>
          </p:cNvPr>
          <p:cNvSpPr txBox="1">
            <a:spLocks/>
          </p:cNvSpPr>
          <p:nvPr/>
        </p:nvSpPr>
        <p:spPr>
          <a:xfrm>
            <a:off x="464373" y="529891"/>
            <a:ext cx="4320988" cy="549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Colour contrast is vital</a:t>
            </a:r>
          </a:p>
        </p:txBody>
      </p:sp>
    </p:spTree>
    <p:extLst>
      <p:ext uri="{BB962C8B-B14F-4D97-AF65-F5344CB8AC3E}">
        <p14:creationId xmlns:p14="http://schemas.microsoft.com/office/powerpoint/2010/main" val="21154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12958B-0BAD-E7DB-748A-9B5F6E788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8C6958-3787-E409-5854-3AB815DB82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27AC4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094F3B-3763-4107-A521-5B70258FDFCE}"/>
              </a:ext>
            </a:extLst>
          </p:cNvPr>
          <p:cNvGrpSpPr/>
          <p:nvPr/>
        </p:nvGrpSpPr>
        <p:grpSpPr>
          <a:xfrm>
            <a:off x="881989" y="2320123"/>
            <a:ext cx="10428021" cy="1787495"/>
            <a:chOff x="723801" y="1925444"/>
            <a:chExt cx="4749153" cy="13932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1E1EB-4AD1-89A0-A154-7960FCD248AB}"/>
                </a:ext>
              </a:extLst>
            </p:cNvPr>
            <p:cNvSpPr txBox="1"/>
            <p:nvPr/>
          </p:nvSpPr>
          <p:spPr>
            <a:xfrm>
              <a:off x="723801" y="1925444"/>
              <a:ext cx="4749153" cy="13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80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7 words</a:t>
              </a:r>
              <a:endParaRPr lang="en-AU" sz="60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919473-2ABD-DA86-EDBB-F68754AC957E}"/>
                </a:ext>
              </a:extLst>
            </p:cNvPr>
            <p:cNvSpPr txBox="1"/>
            <p:nvPr/>
          </p:nvSpPr>
          <p:spPr>
            <a:xfrm>
              <a:off x="1474268" y="2958822"/>
              <a:ext cx="3248218" cy="359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effectLst/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or less should be used. </a:t>
              </a:r>
              <a:endParaRPr lang="en-AU" sz="2400" dirty="0">
                <a:solidFill>
                  <a:schemeClr val="bg1"/>
                </a:solidFill>
                <a:latin typeface="Gotham Book"/>
                <a:ea typeface="Source Sans Pro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8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142" y="427364"/>
            <a:ext cx="5636658" cy="549275"/>
          </a:xfrm>
        </p:spPr>
        <p:txBody>
          <a:bodyPr anchor="t">
            <a:noAutofit/>
          </a:bodyPr>
          <a:lstStyle/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Digital signs have a higher impact</a:t>
            </a:r>
            <a:br>
              <a:rPr lang="en-AU" sz="3600">
                <a:latin typeface="Gotham Bold"/>
                <a:cs typeface="Gotham Bold" pitchFamily="50" charset="0"/>
              </a:rPr>
            </a:br>
            <a:endParaRPr lang="en-AU" sz="360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46C13-74C5-B1D2-9CC1-6A8CCD6A7F8A}"/>
              </a:ext>
            </a:extLst>
          </p:cNvPr>
          <p:cNvGrpSpPr/>
          <p:nvPr/>
        </p:nvGrpSpPr>
        <p:grpSpPr>
          <a:xfrm>
            <a:off x="6822142" y="2278146"/>
            <a:ext cx="4749153" cy="3501163"/>
            <a:chOff x="723801" y="1925444"/>
            <a:chExt cx="4749153" cy="33720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A22FE8-C762-4DCB-8C72-CB3E41EBE0CE}"/>
                </a:ext>
              </a:extLst>
            </p:cNvPr>
            <p:cNvSpPr txBox="1"/>
            <p:nvPr/>
          </p:nvSpPr>
          <p:spPr>
            <a:xfrm>
              <a:off x="723801" y="1925444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63</a:t>
              </a:r>
              <a:r>
                <a:rPr lang="en-AU" sz="66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430D02-1FB7-4AF5-B592-7C08F784ED8A}"/>
                </a:ext>
              </a:extLst>
            </p:cNvPr>
            <p:cNvSpPr txBox="1"/>
            <p:nvPr/>
          </p:nvSpPr>
          <p:spPr>
            <a:xfrm>
              <a:off x="723801" y="4141435"/>
              <a:ext cx="4749152" cy="11560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800" dirty="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Digital signs have 63 per cent more impact than classic signs; classic signs deliver higher reach because your advertisement owns that space. 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latin typeface="Gotham Book" pitchFamily="50" charset="0"/>
                <a:ea typeface="Source Sans Pro"/>
                <a:cs typeface="Gotham Book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63F549-D892-F795-54A3-BC73E98DA7EF}"/>
              </a:ext>
            </a:extLst>
          </p:cNvPr>
          <p:cNvSpPr txBox="1"/>
          <p:nvPr/>
        </p:nvSpPr>
        <p:spPr>
          <a:xfrm>
            <a:off x="6822142" y="6310864"/>
            <a:ext cx="399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Source: The Neuro Impact Factor, OMA Whitepaper 2022</a:t>
            </a:r>
          </a:p>
        </p:txBody>
      </p:sp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DC43231-9A97-52E1-1596-0156510F5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59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9" ma:contentTypeDescription="Create a new document." ma:contentTypeScope="" ma:versionID="42d32fbc6a760c82eb8b4e6593bd3d18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ad58eee3d21bba220a1f34afaf349bbe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CB2D4-0357-406D-B3A2-EE52B5670984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d031af82-cd7e-4faa-8cfe-eb022cee2fe2"/>
    <ds:schemaRef ds:uri="http://schemas.microsoft.com/office/infopath/2007/PartnerControls"/>
    <ds:schemaRef ds:uri="http://schemas.openxmlformats.org/package/2006/metadata/core-properties"/>
    <ds:schemaRef ds:uri="42c3954e-35a4-4de2-b5da-b6ff06a13f4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4EA1B2-EE3A-49DD-AF1D-9E70084A0191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298</Words>
  <Application>Microsoft Office PowerPoint</Application>
  <PresentationFormat>Widescreen</PresentationFormat>
  <Paragraphs>35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Gotham Bold</vt:lpstr>
      <vt:lpstr>Gotham Book</vt:lpstr>
      <vt:lpstr>Gotham Medium</vt:lpstr>
      <vt:lpstr>Trade Gothic W01 Bold 2</vt:lpstr>
      <vt:lpstr>Trade Gothic W01 Obl</vt:lpstr>
      <vt:lpstr>Trade Gothic W01 Roman</vt:lpstr>
      <vt:lpstr>1_OMA slides - basic Full expression logo</vt:lpstr>
      <vt:lpstr> </vt:lpstr>
      <vt:lpstr>PowerPoint Presentation</vt:lpstr>
      <vt:lpstr>PowerPoint Presentation</vt:lpstr>
      <vt:lpstr>Evolving creative delivers higher impact</vt:lpstr>
      <vt:lpstr>Campaigns are more effective using three or more formats </vt:lpstr>
      <vt:lpstr>PowerPoint Presentation</vt:lpstr>
      <vt:lpstr>PowerPoint Presentation</vt:lpstr>
      <vt:lpstr>Digital signs have a higher impact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Tallulah Mills-Hicks</cp:lastModifiedBy>
  <cp:revision>30</cp:revision>
  <cp:lastPrinted>2019-01-28T22:31:37Z</cp:lastPrinted>
  <dcterms:created xsi:type="dcterms:W3CDTF">2018-11-28T03:58:55Z</dcterms:created>
  <dcterms:modified xsi:type="dcterms:W3CDTF">2022-10-04T04:11:12Z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