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7" r:id="rId4"/>
  </p:sldMasterIdLst>
  <p:notesMasterIdLst>
    <p:notesMasterId r:id="rId12"/>
  </p:notesMasterIdLst>
  <p:handoutMasterIdLst>
    <p:handoutMasterId r:id="rId13"/>
  </p:handoutMasterIdLst>
  <p:sldIdLst>
    <p:sldId id="343" r:id="rId5"/>
    <p:sldId id="893" r:id="rId6"/>
    <p:sldId id="881" r:id="rId7"/>
    <p:sldId id="918" r:id="rId8"/>
    <p:sldId id="917" r:id="rId9"/>
    <p:sldId id="916" r:id="rId10"/>
    <p:sldId id="868" r:id="rId11"/>
  </p:sldIdLst>
  <p:sldSz cx="12192000" cy="6858000"/>
  <p:notesSz cx="6797675" cy="9926638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5C6473E-1904-3938-75DE-9C5D8F2CE546}" name="Julie Jensen" initials="JJ" userId="S::julie.jensen@oma.org.au::fc282bf2-8f9f-40fa-87b4-57e119bd4b9f" providerId="AD"/>
  <p188:author id="{C2483895-7D2B-6B12-1FF1-DECE62A4B884}" name="Charmaine Moldrich" initials="CM" userId="S::charmaine.moldrich@oma.org.au::5b6d9c59-670e-45f3-b26b-27dffd1224b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ma Ward" initials="EW" lastIdx="3" clrIdx="0">
    <p:extLst>
      <p:ext uri="{19B8F6BF-5375-455C-9EA6-DF929625EA0E}">
        <p15:presenceInfo xmlns:p15="http://schemas.microsoft.com/office/powerpoint/2012/main" userId="S::emma.ward@oma.org.au::9ca49874-a06d-4a6f-b20a-27140799ff30" providerId="AD"/>
      </p:ext>
    </p:extLst>
  </p:cmAuthor>
  <p:cmAuthor id="2" name="Julie Jensen" initials="JJ" lastIdx="4" clrIdx="1">
    <p:extLst>
      <p:ext uri="{19B8F6BF-5375-455C-9EA6-DF929625EA0E}">
        <p15:presenceInfo xmlns:p15="http://schemas.microsoft.com/office/powerpoint/2012/main" userId="S-1-5-21-2056581283-3524442870-1869532693-11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922A"/>
    <a:srgbClr val="725497"/>
    <a:srgbClr val="000000"/>
    <a:srgbClr val="27AC4E"/>
    <a:srgbClr val="4BC7E1"/>
    <a:srgbClr val="76CCD1"/>
    <a:srgbClr val="BFBFBF"/>
    <a:srgbClr val="E8C8C6"/>
    <a:srgbClr val="4AD672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6D3E0E-2758-4C8F-AFCD-F4C15D4C9897}" v="1" dt="2022-10-27T03:10:03.025"/>
    <p1510:client id="{FA0442D3-43FF-4A11-9FDE-AC987F257B31}" v="13" dt="2022-10-26T06:04:30.1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976" y="4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E036686-C3B7-F646-A730-332E518D0C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AE2661-0A28-2B4F-B53D-C4EB241344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6011D1-4DAC-5E41-B814-278876A048E6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AC27B6-A72C-0C49-A86D-667D5DA03C3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78EA07-C3F6-3746-A9AA-81E50FF6F2F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CFEC94-71BF-4B43-BFE6-4E9F7F05B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2645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DF1D4-9FD9-0742-AEFA-26ADAE7E25CD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F8794D-72FC-8A48-A509-F61C0F60D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609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8794D-72FC-8A48-A509-F61C0F60DC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390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F8794D-72FC-8A48-A509-F61C0F60DC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433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8794D-72FC-8A48-A509-F61C0F60DCB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370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8794D-72FC-8A48-A509-F61C0F60DCB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287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8794D-72FC-8A48-A509-F61C0F60DCB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586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43867-8D40-0F47-AF69-8A4B050DB603}"/>
              </a:ext>
            </a:extLst>
          </p:cNvPr>
          <p:cNvSpPr>
            <a:spLocks noGrp="1" noChangeAspect="1"/>
          </p:cNvSpPr>
          <p:nvPr>
            <p:ph type="ctrTitle" hasCustomPrompt="1"/>
          </p:nvPr>
        </p:nvSpPr>
        <p:spPr>
          <a:xfrm>
            <a:off x="874713" y="441325"/>
            <a:ext cx="3594048" cy="2882446"/>
          </a:xfrm>
        </p:spPr>
        <p:txBody>
          <a:bodyPr anchor="b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Gotham Bold" panose="02000604030000020004" pitchFamily="2" charset="0"/>
              </a:defRPr>
            </a:lvl1pPr>
          </a:lstStyle>
          <a:p>
            <a:r>
              <a:rPr lang="en-US"/>
              <a:t>Presentation Name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39F660-8852-B344-BDE0-D30C3DCD9A0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4713" y="3802743"/>
            <a:ext cx="3594048" cy="1219314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chemeClr val="tx1"/>
                </a:solidFill>
                <a:latin typeface="Gotham Medium" panose="02000604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 text</a:t>
            </a:r>
          </a:p>
        </p:txBody>
      </p:sp>
    </p:spTree>
    <p:extLst>
      <p:ext uri="{BB962C8B-B14F-4D97-AF65-F5344CB8AC3E}">
        <p14:creationId xmlns:p14="http://schemas.microsoft.com/office/powerpoint/2010/main" val="1471020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934CC-AF08-0948-9A92-E493A04159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333375"/>
            <a:ext cx="7735887" cy="126049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heading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E83AD0-19C2-7B4E-8DC6-BE6E2F083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6EF103-C21D-F842-A275-86D528B31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A65331-24B9-BC48-BFFC-1B322824A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387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FE9D7BBA-8DAA-6649-BF93-74DCCEB02FF9}"/>
              </a:ext>
            </a:extLst>
          </p:cNvPr>
          <p:cNvSpPr>
            <a:spLocks noGrp="1"/>
          </p:cNvSpPr>
          <p:nvPr>
            <p:ph type="pic" sz="half" idx="14" hasCustomPrompt="1"/>
          </p:nvPr>
        </p:nvSpPr>
        <p:spPr>
          <a:xfrm>
            <a:off x="0" y="0"/>
            <a:ext cx="6096000" cy="68550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9" rIns="91439">
            <a:noAutofit/>
          </a:bodyPr>
          <a:lstStyle>
            <a:lvl1pPr marL="228600" marR="0" indent="-22860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marL="228600" marR="0" lvl="0" indent="-22860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lang="en-US"/>
              <a:t>Click to add image</a:t>
            </a:r>
          </a:p>
          <a:p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4083FA-47F8-3048-BB5E-E2A602B837B8}"/>
              </a:ext>
            </a:extLst>
          </p:cNvPr>
          <p:cNvSpPr/>
          <p:nvPr userDrawn="1"/>
        </p:nvSpPr>
        <p:spPr>
          <a:xfrm>
            <a:off x="8224293" y="2685922"/>
            <a:ext cx="1855693" cy="107578"/>
          </a:xfrm>
          <a:prstGeom prst="rect">
            <a:avLst/>
          </a:prstGeom>
          <a:solidFill>
            <a:srgbClr val="55504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lnSpc>
                <a:spcPct val="90000"/>
              </a:lnSpc>
              <a:spcBef>
                <a:spcPts val="1000"/>
              </a:spcBef>
              <a:defRPr sz="1200" b="1">
                <a:solidFill>
                  <a:schemeClr val="accent1"/>
                </a:solidFill>
                <a:latin typeface="+mn-lt"/>
                <a:ea typeface="+mn-ea"/>
                <a:cs typeface="+mn-cs"/>
                <a:sym typeface="Gotham"/>
              </a:defRPr>
            </a:pPr>
            <a:endParaRPr sz="1200">
              <a:solidFill>
                <a:schemeClr val="bg1"/>
              </a:solidFill>
            </a:endParaRP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9CF103C5-CF9C-9543-83AE-CAA59337622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989963" y="3055198"/>
            <a:ext cx="4324350" cy="26924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49D89120-2056-774E-B0AF-5FFA2A4602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89963" y="1639148"/>
            <a:ext cx="4324350" cy="898525"/>
          </a:xfrm>
        </p:spPr>
        <p:txBody>
          <a:bodyPr anchor="b">
            <a:normAutofit/>
          </a:bodyPr>
          <a:lstStyle>
            <a:lvl1pPr marL="0" indent="0" algn="ctr">
              <a:buFontTx/>
              <a:buNone/>
              <a:defRPr sz="3200" b="1" i="0">
                <a:solidFill>
                  <a:schemeClr val="accent2"/>
                </a:solidFill>
                <a:latin typeface="Gotham Bold" panose="02000604030000020004" pitchFamily="2" charset="0"/>
              </a:defRPr>
            </a:lvl1pPr>
          </a:lstStyle>
          <a:p>
            <a:pPr lvl="0"/>
            <a:r>
              <a:rPr lang="en-US"/>
              <a:t>Click to edit </a:t>
            </a:r>
            <a:r>
              <a:rPr lang="en-US" err="1"/>
              <a:t>Edit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098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A62998A-B206-624B-A746-DF3D06756E4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normAutofit/>
          </a:bodyPr>
          <a:lstStyle/>
          <a:p>
            <a:pPr marL="0" marR="0" indent="0" algn="l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700" b="1" i="0" u="none" strike="noStrike" cap="none" spc="0" normalizeH="0" baseline="0">
              <a:ln>
                <a:noFill/>
              </a:ln>
              <a:solidFill>
                <a:srgbClr val="5AAA60"/>
              </a:solidFill>
              <a:effectLst/>
              <a:uFillTx/>
              <a:latin typeface="+mn-lt"/>
              <a:ea typeface="+mn-ea"/>
              <a:cs typeface="+mn-cs"/>
              <a:sym typeface="Gotham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6804DC-BD74-F143-9F32-69B30B1D8D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0731" y="2295289"/>
            <a:ext cx="5450537" cy="226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78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06D771-A1A8-5C4F-BFFF-670F3BF04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333375"/>
            <a:ext cx="7735887" cy="1260491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13BF7F-11F6-1C4D-99CF-CE562BB3F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4713" y="1989137"/>
            <a:ext cx="10621962" cy="41402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3C0A62-22C4-9744-AECC-3519B6958B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4713" y="6356350"/>
            <a:ext cx="2886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CB4625B5-9D39-B743-81F3-A2814805E14F}" type="datetimeFigureOut">
              <a:rPr lang="en-US" smtClean="0"/>
              <a:pPr/>
              <a:t>10/27/2022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F717E9-455A-F348-8C78-C71CE20204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28294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0806C-1593-2F4B-AA00-85AC9AF61E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886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182ED1F7-0DAF-604F-AAD0-0B909AFF89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094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5" r:id="rId2"/>
    <p:sldLayoutId id="2147483703" r:id="rId3"/>
    <p:sldLayoutId id="2147483700" r:id="rId4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1" i="0" kern="1200">
          <a:solidFill>
            <a:schemeClr val="accent2"/>
          </a:solidFill>
          <a:latin typeface="Gotham Bold" panose="0200060403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Medium" panose="0200060403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Gotham Book" panose="0200060404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Gotham Book" panose="0200060404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Gotham Book" panose="0200060404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Gotham Book" panose="0200060404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51" userDrawn="1">
          <p15:clr>
            <a:srgbClr val="F26B43"/>
          </p15:clr>
        </p15:guide>
        <p15:guide id="2" pos="7355" userDrawn="1">
          <p15:clr>
            <a:srgbClr val="F26B43"/>
          </p15:clr>
        </p15:guide>
        <p15:guide id="4" orient="horz" pos="3861">
          <p15:clr>
            <a:srgbClr val="F26B43"/>
          </p15:clr>
        </p15:guide>
        <p15:guide id="7" pos="5881" userDrawn="1">
          <p15:clr>
            <a:srgbClr val="F26B43"/>
          </p15:clr>
        </p15:guide>
        <p15:guide id="8" orient="horz" pos="210">
          <p15:clr>
            <a:srgbClr val="F26B43"/>
          </p15:clr>
        </p15:guide>
        <p15:guide id="9" orient="horz" pos="1003">
          <p15:clr>
            <a:srgbClr val="F26B43"/>
          </p15:clr>
        </p15:guide>
        <p15:guide id="10" orient="horz" pos="1253" userDrawn="1">
          <p15:clr>
            <a:srgbClr val="F26B43"/>
          </p15:clr>
        </p15:guide>
        <p15:guide id="11" orient="horz" pos="663" userDrawn="1">
          <p15:clr>
            <a:srgbClr val="F26B43"/>
          </p15:clr>
        </p15:guide>
        <p15:guide id="14" pos="438" userDrawn="1">
          <p15:clr>
            <a:srgbClr val="F26B43"/>
          </p15:clr>
        </p15:guide>
        <p15:guide id="15" pos="7242" userDrawn="1">
          <p15:clr>
            <a:srgbClr val="F26B43"/>
          </p15:clr>
        </p15:guide>
        <p15:guide id="16" orient="horz" pos="193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hallandpartners.com/thinking/report/the-value-shif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-adweek-com.cdn.ampproject.org/c/s/www.adweek.com/media/inflation-will-change-the-media-landscape/amp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ma.org.au/anatomy-out-home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walking on a sidewalk&#10;&#10;Description automatically generated with low confidence">
            <a:extLst>
              <a:ext uri="{FF2B5EF4-FFF2-40B4-BE49-F238E27FC236}">
                <a16:creationId xmlns:a16="http://schemas.microsoft.com/office/drawing/2014/main" id="{100D1A7D-61A7-C77E-2313-1773B09868A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4011"/>
            <a:ext cx="12192000" cy="687201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D5758B5-5781-AA41-BFA4-F29CB9533B83}"/>
              </a:ext>
            </a:extLst>
          </p:cNvPr>
          <p:cNvSpPr>
            <a:spLocks noChangeAspect="1"/>
          </p:cNvSpPr>
          <p:nvPr/>
        </p:nvSpPr>
        <p:spPr>
          <a:xfrm>
            <a:off x="408661" y="0"/>
            <a:ext cx="4128221" cy="5633357"/>
          </a:xfrm>
          <a:prstGeom prst="rect">
            <a:avLst/>
          </a:prstGeom>
          <a:solidFill>
            <a:schemeClr val="accent2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D501CB6-00ED-6B46-BED9-248D8DFA7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8571" y="1850794"/>
            <a:ext cx="5001872" cy="3958867"/>
          </a:xfrm>
        </p:spPr>
        <p:txBody>
          <a:bodyPr anchor="t">
            <a:noAutofit/>
          </a:bodyPr>
          <a:lstStyle>
            <a:lvl1pPr algn="l">
              <a:defRPr sz="4400" b="1" i="0">
                <a:solidFill>
                  <a:schemeClr val="bg1"/>
                </a:solidFill>
                <a:latin typeface="Gotham Bold" panose="02000604030000020004" pitchFamily="2" charset="0"/>
              </a:defRPr>
            </a:lvl1pPr>
          </a:lstStyle>
          <a:p>
            <a:br>
              <a:rPr lang="en-US" sz="4000"/>
            </a:br>
            <a:endParaRPr lang="en-US" sz="400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48CB742-8F14-814F-BB8A-C039035E67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5002" y="4918471"/>
            <a:ext cx="3826669" cy="1415359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Gotham Medium" panose="02000604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b="1" dirty="0">
                <a:solidFill>
                  <a:schemeClr val="bg1"/>
                </a:solidFill>
                <a:latin typeface="Gotham Book" pitchFamily="50" charset="0"/>
                <a:cs typeface="Gotham Book" pitchFamily="50" charset="0"/>
              </a:rPr>
              <a:t>October 2022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0B499F3-AE75-5646-A17E-79E67C050447}"/>
              </a:ext>
            </a:extLst>
          </p:cNvPr>
          <p:cNvCxnSpPr>
            <a:cxnSpLocks/>
          </p:cNvCxnSpPr>
          <p:nvPr/>
        </p:nvCxnSpPr>
        <p:spPr>
          <a:xfrm>
            <a:off x="958572" y="4713047"/>
            <a:ext cx="2092845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Picture 9" descr="AnatomyOfOoh.png">
            <a:extLst>
              <a:ext uri="{FF2B5EF4-FFF2-40B4-BE49-F238E27FC236}">
                <a16:creationId xmlns:a16="http://schemas.microsoft.com/office/drawing/2014/main" id="{38C83070-7124-43E0-8EA5-5424C6770C7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002" y="176305"/>
            <a:ext cx="2276174" cy="14260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F427827-30CB-48E9-9FDD-E814E6CFC95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3763" y="0"/>
            <a:ext cx="2581547" cy="107392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B169CDA-4A9E-F22E-620B-386ECBF7B59E}"/>
              </a:ext>
            </a:extLst>
          </p:cNvPr>
          <p:cNvSpPr txBox="1"/>
          <p:nvPr/>
        </p:nvSpPr>
        <p:spPr>
          <a:xfrm>
            <a:off x="847607" y="1939529"/>
            <a:ext cx="3826669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br>
              <a:rPr lang="en-AU" sz="4000" dirty="0">
                <a:solidFill>
                  <a:schemeClr val="bg1"/>
                </a:solidFill>
                <a:latin typeface="Gotham Bold"/>
                <a:cs typeface="Gotham Bold" pitchFamily="50" charset="0"/>
              </a:rPr>
            </a:br>
            <a:r>
              <a:rPr lang="en-AU" sz="4000" dirty="0">
                <a:solidFill>
                  <a:schemeClr val="bg1"/>
                </a:solidFill>
                <a:latin typeface="Gotham Bold"/>
                <a:cs typeface="Gotham Bold" pitchFamily="50" charset="0"/>
              </a:rPr>
              <a:t>Audiences post</a:t>
            </a:r>
          </a:p>
          <a:p>
            <a:r>
              <a:rPr lang="en-AU" sz="4000" dirty="0">
                <a:solidFill>
                  <a:schemeClr val="bg1"/>
                </a:solidFill>
                <a:latin typeface="Gotham Bold"/>
                <a:cs typeface="Gotham Bold" pitchFamily="50" charset="0"/>
              </a:rPr>
              <a:t>pandemic</a:t>
            </a:r>
            <a:endParaRPr lang="en-AU" sz="4000" dirty="0">
              <a:solidFill>
                <a:schemeClr val="bg1"/>
              </a:solidFill>
              <a:latin typeface="Gotham Bold" pitchFamily="50" charset="0"/>
              <a:cs typeface="Gotham Bold" pitchFamily="50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4473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85E7A1-CDB5-4904-A084-450F129524D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532618" y="983833"/>
            <a:ext cx="5293360" cy="1233579"/>
          </a:xfrm>
        </p:spPr>
        <p:txBody>
          <a:bodyPr>
            <a:noAutofit/>
          </a:bodyPr>
          <a:lstStyle/>
          <a:p>
            <a:pPr defTabSz="1219170">
              <a:lnSpc>
                <a:spcPct val="100000"/>
              </a:lnSpc>
              <a:spcBef>
                <a:spcPts val="0"/>
              </a:spcBef>
            </a:pPr>
            <a:r>
              <a:rPr lang="en-AU" sz="4000" b="1" dirty="0">
                <a:solidFill>
                  <a:srgbClr val="27AC4E"/>
                </a:solidFill>
              </a:rPr>
              <a:t>Small changes</a:t>
            </a:r>
          </a:p>
          <a:p>
            <a:pPr defTabSz="1219170">
              <a:lnSpc>
                <a:spcPct val="100000"/>
              </a:lnSpc>
              <a:spcBef>
                <a:spcPts val="0"/>
              </a:spcBef>
            </a:pPr>
            <a:r>
              <a:rPr lang="en-AU" sz="4000" b="1" dirty="0">
                <a:solidFill>
                  <a:srgbClr val="27AC4E"/>
                </a:solidFill>
              </a:rPr>
              <a:t>Same audience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749B6A-7F0C-4DE1-BD14-0610E6BF1772}"/>
              </a:ext>
            </a:extLst>
          </p:cNvPr>
          <p:cNvSpPr txBox="1"/>
          <p:nvPr/>
        </p:nvSpPr>
        <p:spPr>
          <a:xfrm>
            <a:off x="6532618" y="3073400"/>
            <a:ext cx="537490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dirty="0">
                <a:solidFill>
                  <a:srgbClr val="55504C">
                    <a:lumMod val="75000"/>
                  </a:srgbClr>
                </a:solidFill>
                <a:latin typeface="Gotham Book" pitchFamily="50" charset="0"/>
                <a:cs typeface="Gotham Book" pitchFamily="50" charset="0"/>
              </a:rPr>
              <a:t>While the way we work has changed since the pandemic, Out of Home is still effective at reaching the masses. </a:t>
            </a:r>
          </a:p>
          <a:p>
            <a:pPr lvl="0">
              <a:defRPr/>
            </a:pPr>
            <a:endParaRPr lang="en-US" dirty="0">
              <a:solidFill>
                <a:srgbClr val="55504C">
                  <a:lumMod val="75000"/>
                </a:srgbClr>
              </a:solidFill>
              <a:latin typeface="Gotham Book" pitchFamily="50" charset="0"/>
              <a:cs typeface="Gotham Book" pitchFamily="50" charset="0"/>
            </a:endParaRPr>
          </a:p>
          <a:p>
            <a:pPr lvl="0">
              <a:defRPr/>
            </a:pPr>
            <a:r>
              <a:rPr lang="en-US" dirty="0">
                <a:solidFill>
                  <a:srgbClr val="55504C">
                    <a:lumMod val="75000"/>
                  </a:srgbClr>
                </a:solidFill>
                <a:latin typeface="Gotham Book" pitchFamily="50" charset="0"/>
                <a:cs typeface="Gotham Book" pitchFamily="50" charset="0"/>
              </a:rPr>
              <a:t>A study published by the University of Sussex, found that hybrid workers in England travelled further each week than office-based workers, and those working remotely make more trips overall. </a:t>
            </a:r>
          </a:p>
          <a:p>
            <a:pPr lvl="0">
              <a:defRPr/>
            </a:pPr>
            <a:endParaRPr lang="en-US" dirty="0">
              <a:solidFill>
                <a:srgbClr val="55504C">
                  <a:lumMod val="75000"/>
                </a:srgbClr>
              </a:solidFill>
              <a:latin typeface="Gotham Book" pitchFamily="50" charset="0"/>
              <a:cs typeface="Gotham Book" pitchFamily="50" charset="0"/>
            </a:endParaRPr>
          </a:p>
          <a:p>
            <a:pPr lvl="0">
              <a:defRPr/>
            </a:pPr>
            <a:r>
              <a:rPr lang="en-US" dirty="0">
                <a:solidFill>
                  <a:srgbClr val="55504C">
                    <a:lumMod val="75000"/>
                  </a:srgbClr>
                </a:solidFill>
                <a:latin typeface="Gotham Book" pitchFamily="50" charset="0"/>
                <a:cs typeface="Gotham Book" pitchFamily="50" charset="0"/>
              </a:rPr>
              <a:t>Read on for the highlights.</a:t>
            </a:r>
            <a:br>
              <a:rPr lang="en-US" dirty="0">
                <a:solidFill>
                  <a:srgbClr val="55504C">
                    <a:lumMod val="75000"/>
                  </a:srgbClr>
                </a:solidFill>
                <a:latin typeface="Gotham Book" pitchFamily="50" charset="0"/>
                <a:cs typeface="Gotham Book" pitchFamily="50" charset="0"/>
              </a:rPr>
            </a:b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55504C">
                  <a:lumMod val="75000"/>
                </a:srgbClr>
              </a:solidFill>
              <a:effectLst/>
              <a:uLnTx/>
              <a:uFillTx/>
              <a:latin typeface="Gotham Book" pitchFamily="50" charset="0"/>
              <a:ea typeface="+mn-ea"/>
              <a:cs typeface="Gotham Book" pitchFamily="50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CD2340-E867-2E66-9556-03F8D998A9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6"/>
          <a:stretch/>
        </p:blipFill>
        <p:spPr>
          <a:xfrm>
            <a:off x="0" y="-1804"/>
            <a:ext cx="6096000" cy="68598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7621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E4D45-42CD-42C7-B634-C5A7231BB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042" y="320581"/>
            <a:ext cx="5636658" cy="549275"/>
          </a:xfrm>
        </p:spPr>
        <p:txBody>
          <a:bodyPr anchor="t">
            <a:noAutofit/>
          </a:bodyPr>
          <a:lstStyle/>
          <a:p>
            <a:r>
              <a:rPr lang="en-AU" sz="3600" dirty="0">
                <a:solidFill>
                  <a:schemeClr val="tx2">
                    <a:lumMod val="75000"/>
                  </a:schemeClr>
                </a:solidFill>
                <a:latin typeface="Gotham Bold"/>
                <a:cs typeface="Gotham Bold" pitchFamily="50" charset="0"/>
              </a:rPr>
              <a:t>People travel further when hybrid working</a:t>
            </a:r>
            <a:br>
              <a:rPr lang="en-AU" sz="3600" dirty="0">
                <a:latin typeface="Gotham Bold"/>
                <a:cs typeface="Gotham Bold" pitchFamily="50" charset="0"/>
              </a:rPr>
            </a:br>
            <a:endParaRPr lang="en-AU" sz="3600" dirty="0">
              <a:solidFill>
                <a:schemeClr val="tx2">
                  <a:lumMod val="75000"/>
                </a:schemeClr>
              </a:solidFill>
              <a:latin typeface="Gotham Bold"/>
              <a:cs typeface="Gotham Bold" pitchFamily="50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A946C13-74C5-B1D2-9CC1-6A8CCD6A7F8A}"/>
              </a:ext>
            </a:extLst>
          </p:cNvPr>
          <p:cNvGrpSpPr/>
          <p:nvPr/>
        </p:nvGrpSpPr>
        <p:grpSpPr>
          <a:xfrm>
            <a:off x="307042" y="2192421"/>
            <a:ext cx="4749153" cy="3624273"/>
            <a:chOff x="723801" y="1925444"/>
            <a:chExt cx="4749153" cy="349062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3A22FE8-C762-4DCB-8C72-CB3E41EBE0CE}"/>
                </a:ext>
              </a:extLst>
            </p:cNvPr>
            <p:cNvSpPr txBox="1"/>
            <p:nvPr/>
          </p:nvSpPr>
          <p:spPr>
            <a:xfrm>
              <a:off x="723801" y="1925444"/>
              <a:ext cx="4749153" cy="2134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3800" dirty="0">
                  <a:solidFill>
                    <a:srgbClr val="725497"/>
                  </a:solidFill>
                  <a:latin typeface="Gotham Bold" pitchFamily="50" charset="0"/>
                  <a:cs typeface="Gotham Bold" pitchFamily="50" charset="0"/>
                </a:rPr>
                <a:t>11</a:t>
              </a:r>
              <a:r>
                <a:rPr lang="en-AU" sz="6600" dirty="0">
                  <a:solidFill>
                    <a:srgbClr val="725497"/>
                  </a:solidFill>
                  <a:latin typeface="Gotham Bold" pitchFamily="50" charset="0"/>
                  <a:cs typeface="Gotham Bold" pitchFamily="50" charset="0"/>
                </a:rPr>
                <a:t>%</a:t>
              </a:r>
              <a:endParaRPr lang="en-AU" sz="8000" dirty="0">
                <a:solidFill>
                  <a:srgbClr val="725497"/>
                </a:solidFill>
                <a:latin typeface="Gotham Bold" pitchFamily="50" charset="0"/>
                <a:cs typeface="Gotham Bold" pitchFamily="50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0430D02-1FB7-4AF5-B592-7C08F784ED8A}"/>
                </a:ext>
              </a:extLst>
            </p:cNvPr>
            <p:cNvSpPr txBox="1"/>
            <p:nvPr/>
          </p:nvSpPr>
          <p:spPr>
            <a:xfrm>
              <a:off x="723801" y="4141435"/>
              <a:ext cx="4749152" cy="127463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AU" sz="2000" dirty="0">
                  <a:solidFill>
                    <a:schemeClr val="tx2">
                      <a:lumMod val="75000"/>
                    </a:schemeClr>
                  </a:solidFill>
                  <a:latin typeface="Gotham Book" pitchFamily="50" charset="0"/>
                  <a:ea typeface="Source Sans Pro"/>
                  <a:cs typeface="Gotham Book" pitchFamily="50" charset="0"/>
                </a:rPr>
                <a:t>People who work from home once or twice a week travel 11% further each week than commuters who travel into work each day.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763F549-D892-F795-54A3-BC73E98DA7EF}"/>
              </a:ext>
            </a:extLst>
          </p:cNvPr>
          <p:cNvSpPr txBox="1"/>
          <p:nvPr/>
        </p:nvSpPr>
        <p:spPr>
          <a:xfrm>
            <a:off x="307042" y="6225139"/>
            <a:ext cx="3990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Source: Neil </a:t>
            </a:r>
            <a:r>
              <a:rPr lang="en-AU" sz="1200" dirty="0" err="1"/>
              <a:t>Vowles</a:t>
            </a:r>
            <a:r>
              <a:rPr lang="en-AU" sz="1200" dirty="0"/>
              <a:t>, University of Sussex, 2022 https://www.sussex.ac.uk/broadcast/read/57779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E3E5BF-1F35-59E3-7519-536C73522D3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23599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4B4C7F4-BFE7-FE28-C89E-5A7830BD46A3}"/>
              </a:ext>
            </a:extLst>
          </p:cNvPr>
          <p:cNvSpPr txBox="1">
            <a:spLocks/>
          </p:cNvSpPr>
          <p:nvPr/>
        </p:nvSpPr>
        <p:spPr>
          <a:xfrm>
            <a:off x="6750871" y="302311"/>
            <a:ext cx="5441129" cy="5492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200" b="1" i="0" kern="1200">
                <a:solidFill>
                  <a:schemeClr val="accent2"/>
                </a:solidFill>
                <a:latin typeface="Gotham Bold" panose="02000604030000020004" pitchFamily="2" charset="0"/>
                <a:ea typeface="+mj-ea"/>
                <a:cs typeface="+mj-cs"/>
              </a:defRPr>
            </a:lvl1pPr>
          </a:lstStyle>
          <a:p>
            <a:r>
              <a:rPr lang="en-AU" sz="3600" dirty="0">
                <a:solidFill>
                  <a:schemeClr val="tx2">
                    <a:lumMod val="75000"/>
                  </a:schemeClr>
                </a:solidFill>
                <a:latin typeface="Gotham Bold"/>
                <a:cs typeface="Gotham Bold" pitchFamily="50" charset="0"/>
              </a:rPr>
              <a:t>People make more trips while working remotely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2C3B05F-9097-B300-37BB-2F48C2C83525}"/>
              </a:ext>
            </a:extLst>
          </p:cNvPr>
          <p:cNvGrpSpPr/>
          <p:nvPr/>
        </p:nvGrpSpPr>
        <p:grpSpPr>
          <a:xfrm>
            <a:off x="6750871" y="2197707"/>
            <a:ext cx="4749153" cy="3231654"/>
            <a:chOff x="737247" y="2251465"/>
            <a:chExt cx="4749153" cy="323165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14C2846-71A6-9DDE-9951-0A73FBECB6F5}"/>
                </a:ext>
              </a:extLst>
            </p:cNvPr>
            <p:cNvSpPr txBox="1"/>
            <p:nvPr/>
          </p:nvSpPr>
          <p:spPr>
            <a:xfrm>
              <a:off x="737247" y="2251465"/>
              <a:ext cx="4749153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3800" dirty="0">
                  <a:solidFill>
                    <a:srgbClr val="725497"/>
                  </a:solidFill>
                  <a:latin typeface="Gotham Bold" pitchFamily="50" charset="0"/>
                  <a:cs typeface="Gotham Bold" pitchFamily="50" charset="0"/>
                </a:rPr>
                <a:t>8</a:t>
              </a:r>
              <a:r>
                <a:rPr lang="en-AU" sz="6600" dirty="0">
                  <a:solidFill>
                    <a:srgbClr val="725497"/>
                  </a:solidFill>
                  <a:latin typeface="Gotham Bold" pitchFamily="50" charset="0"/>
                  <a:cs typeface="Gotham Bold" pitchFamily="50" charset="0"/>
                </a:rPr>
                <a:t>%</a:t>
              </a:r>
              <a:endParaRPr lang="en-AU" sz="8000" dirty="0">
                <a:solidFill>
                  <a:srgbClr val="725497"/>
                </a:solidFill>
                <a:latin typeface="Gotham Bold" pitchFamily="50" charset="0"/>
                <a:cs typeface="Gotham Bold" pitchFamily="50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780F53B-1CCA-2349-6C2C-E4E4A89B6E2A}"/>
                </a:ext>
              </a:extLst>
            </p:cNvPr>
            <p:cNvSpPr txBox="1"/>
            <p:nvPr/>
          </p:nvSpPr>
          <p:spPr>
            <a:xfrm>
              <a:off x="737248" y="4467456"/>
              <a:ext cx="4749152" cy="101566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2000" dirty="0">
                  <a:solidFill>
                    <a:schemeClr val="tx2">
                      <a:lumMod val="75000"/>
                    </a:schemeClr>
                  </a:solidFill>
                  <a:latin typeface="Gotham Book" pitchFamily="50" charset="0"/>
                  <a:cs typeface="Gotham Book" pitchFamily="50" charset="0"/>
                </a:rPr>
                <a:t>Remote workers took around 8% more trips for non-work purposes each week.</a:t>
              </a:r>
              <a:endParaRPr lang="en-AU" sz="2000" dirty="0">
                <a:solidFill>
                  <a:schemeClr val="tx2">
                    <a:lumMod val="75000"/>
                  </a:schemeClr>
                </a:solidFill>
                <a:latin typeface="Gotham Book" pitchFamily="50" charset="0"/>
                <a:cs typeface="Gotham Book" pitchFamily="50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DB7B283E-D351-DBDB-200F-9C36F3FCAF8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0E6952-C591-9E32-CD36-FC4F08EC0ECF}"/>
              </a:ext>
            </a:extLst>
          </p:cNvPr>
          <p:cNvSpPr txBox="1"/>
          <p:nvPr/>
        </p:nvSpPr>
        <p:spPr>
          <a:xfrm>
            <a:off x="6750871" y="6115306"/>
            <a:ext cx="4355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Source: Neil </a:t>
            </a:r>
            <a:r>
              <a:rPr lang="en-AU" sz="1200" dirty="0" err="1"/>
              <a:t>Vowles</a:t>
            </a:r>
            <a:r>
              <a:rPr lang="en-AU" sz="1200" dirty="0"/>
              <a:t>, University of Sussex, 2022 https://www.sussex.ac.uk/broadcast/read/57779</a:t>
            </a:r>
          </a:p>
        </p:txBody>
      </p:sp>
    </p:spTree>
    <p:extLst>
      <p:ext uri="{BB962C8B-B14F-4D97-AF65-F5344CB8AC3E}">
        <p14:creationId xmlns:p14="http://schemas.microsoft.com/office/powerpoint/2010/main" val="169375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4B4C7F4-BFE7-FE28-C89E-5A7830BD46A3}"/>
              </a:ext>
            </a:extLst>
          </p:cNvPr>
          <p:cNvSpPr txBox="1">
            <a:spLocks/>
          </p:cNvSpPr>
          <p:nvPr/>
        </p:nvSpPr>
        <p:spPr>
          <a:xfrm>
            <a:off x="574188" y="511861"/>
            <a:ext cx="5441129" cy="5492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200" b="1" i="0" kern="1200">
                <a:solidFill>
                  <a:schemeClr val="accent2"/>
                </a:solidFill>
                <a:latin typeface="Gotham Bold" panose="02000604030000020004" pitchFamily="2" charset="0"/>
                <a:ea typeface="+mj-ea"/>
                <a:cs typeface="+mj-cs"/>
              </a:defRPr>
            </a:lvl1pPr>
          </a:lstStyle>
          <a:p>
            <a:endParaRPr lang="en-AU" sz="3600" dirty="0">
              <a:solidFill>
                <a:schemeClr val="tx2">
                  <a:lumMod val="75000"/>
                </a:schemeClr>
              </a:solidFill>
              <a:latin typeface="Gotham Bold"/>
              <a:cs typeface="Gotham Bold" pitchFamily="50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7B283E-D351-DBDB-200F-9C36F3FCAF8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E4B125-A959-2CC8-4803-73E9DB205827}"/>
              </a:ext>
            </a:extLst>
          </p:cNvPr>
          <p:cNvSpPr txBox="1">
            <a:spLocks/>
          </p:cNvSpPr>
          <p:nvPr/>
        </p:nvSpPr>
        <p:spPr>
          <a:xfrm>
            <a:off x="574188" y="511861"/>
            <a:ext cx="5200283" cy="5492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200" b="1" i="0" kern="1200">
                <a:solidFill>
                  <a:schemeClr val="accent2"/>
                </a:solidFill>
                <a:latin typeface="Gotham Bold" panose="02000604030000020004" pitchFamily="2" charset="0"/>
                <a:ea typeface="+mj-ea"/>
                <a:cs typeface="+mj-cs"/>
              </a:defRPr>
            </a:lvl1pPr>
          </a:lstStyle>
          <a:p>
            <a:r>
              <a:rPr lang="en-AU" sz="3600" dirty="0">
                <a:solidFill>
                  <a:schemeClr val="tx2">
                    <a:lumMod val="75000"/>
                  </a:schemeClr>
                </a:solidFill>
                <a:latin typeface="Gotham Bold"/>
                <a:cs typeface="Gotham Bold" pitchFamily="50" charset="0"/>
              </a:rPr>
              <a:t>People want to be out in the world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B4B6084-3B97-62BD-51F0-90DADE7A21C3}"/>
              </a:ext>
            </a:extLst>
          </p:cNvPr>
          <p:cNvGrpSpPr/>
          <p:nvPr/>
        </p:nvGrpSpPr>
        <p:grpSpPr>
          <a:xfrm>
            <a:off x="866114" y="1822541"/>
            <a:ext cx="4749153" cy="4154983"/>
            <a:chOff x="737247" y="2251465"/>
            <a:chExt cx="4749153" cy="415498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83708CA-C09C-A43B-80F2-76C1E73338C9}"/>
                </a:ext>
              </a:extLst>
            </p:cNvPr>
            <p:cNvSpPr txBox="1"/>
            <p:nvPr/>
          </p:nvSpPr>
          <p:spPr>
            <a:xfrm>
              <a:off x="737247" y="2251465"/>
              <a:ext cx="4749153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3800" dirty="0">
                  <a:solidFill>
                    <a:srgbClr val="725497"/>
                  </a:solidFill>
                  <a:latin typeface="Gotham Bold" pitchFamily="50" charset="0"/>
                  <a:cs typeface="Gotham Bold" pitchFamily="50" charset="0"/>
                </a:rPr>
                <a:t>70</a:t>
              </a:r>
              <a:r>
                <a:rPr lang="en-AU" sz="6600" dirty="0">
                  <a:solidFill>
                    <a:srgbClr val="725497"/>
                  </a:solidFill>
                  <a:latin typeface="Gotham Bold" pitchFamily="50" charset="0"/>
                  <a:cs typeface="Gotham Bold" pitchFamily="50" charset="0"/>
                </a:rPr>
                <a:t>%</a:t>
              </a:r>
              <a:endParaRPr lang="en-AU" sz="8000" dirty="0">
                <a:solidFill>
                  <a:srgbClr val="725497"/>
                </a:solidFill>
                <a:latin typeface="Gotham Bold" pitchFamily="50" charset="0"/>
                <a:cs typeface="Gotham Bold" pitchFamily="50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E89B854-033B-B259-B24B-294BD19B9E5C}"/>
                </a:ext>
              </a:extLst>
            </p:cNvPr>
            <p:cNvSpPr txBox="1"/>
            <p:nvPr/>
          </p:nvSpPr>
          <p:spPr>
            <a:xfrm>
              <a:off x="737248" y="4467456"/>
              <a:ext cx="4749152" cy="193899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2400" dirty="0">
                  <a:effectLst/>
                  <a:latin typeface="Gotham Book" pitchFamily="50" charset="0"/>
                  <a:ea typeface="Times New Roman" panose="02020603050405020304" pitchFamily="18" charset="0"/>
                  <a:cs typeface="Gotham Book" pitchFamily="50" charset="0"/>
                </a:rPr>
                <a:t>of 18-34-year-olds said they are now trying new things and interacting with the world in different ways post-pandemic.</a:t>
              </a:r>
              <a:endParaRPr lang="en-AU" sz="2000" dirty="0">
                <a:solidFill>
                  <a:schemeClr val="tx2">
                    <a:lumMod val="75000"/>
                  </a:schemeClr>
                </a:solidFill>
                <a:highlight>
                  <a:srgbClr val="FFFF00"/>
                </a:highlight>
                <a:latin typeface="Gotham Book" pitchFamily="50" charset="0"/>
                <a:cs typeface="Gotham Book" pitchFamily="50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31663B5-F65A-6C12-1047-C02DBC46AAF7}"/>
              </a:ext>
            </a:extLst>
          </p:cNvPr>
          <p:cNvSpPr txBox="1"/>
          <p:nvPr/>
        </p:nvSpPr>
        <p:spPr>
          <a:xfrm>
            <a:off x="574188" y="6254523"/>
            <a:ext cx="5041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Source: </a:t>
            </a:r>
            <a:r>
              <a:rPr lang="en-AU" sz="1200" b="0" i="1" dirty="0">
                <a:solidFill>
                  <a:srgbClr val="232220"/>
                </a:solidFill>
                <a:effectLst/>
                <a:latin typeface="aktiv-grotesk"/>
              </a:rPr>
              <a:t> </a:t>
            </a:r>
            <a:r>
              <a:rPr lang="en-AU" sz="1200" b="0" dirty="0">
                <a:solidFill>
                  <a:srgbClr val="232220"/>
                </a:solidFill>
                <a:effectLst/>
                <a:latin typeface="aktiv-grotesk"/>
              </a:rPr>
              <a:t>Hall &amp; Partners</a:t>
            </a:r>
            <a:r>
              <a:rPr lang="en-AU" sz="1200" dirty="0"/>
              <a:t>, 2021, </a:t>
            </a:r>
            <a:r>
              <a:rPr lang="en-US" sz="1200" dirty="0">
                <a:hlinkClick r:id="rId4"/>
              </a:rPr>
              <a:t>Consumer values shift for a post-pandemic world</a:t>
            </a:r>
            <a:r>
              <a:rPr lang="en-AU" sz="1200" dirty="0">
                <a:hlinkClick r:id="rId4"/>
              </a:rPr>
              <a:t> 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339102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4B4C7F4-BFE7-FE28-C89E-5A7830BD46A3}"/>
              </a:ext>
            </a:extLst>
          </p:cNvPr>
          <p:cNvSpPr txBox="1">
            <a:spLocks/>
          </p:cNvSpPr>
          <p:nvPr/>
        </p:nvSpPr>
        <p:spPr>
          <a:xfrm>
            <a:off x="6613038" y="502336"/>
            <a:ext cx="5441129" cy="5492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200" b="1" i="0" kern="1200">
                <a:solidFill>
                  <a:schemeClr val="accent2"/>
                </a:solidFill>
                <a:latin typeface="Gotham Bold" panose="02000604030000020004" pitchFamily="2" charset="0"/>
                <a:ea typeface="+mj-ea"/>
                <a:cs typeface="+mj-cs"/>
              </a:defRPr>
            </a:lvl1pPr>
          </a:lstStyle>
          <a:p>
            <a:r>
              <a:rPr lang="en-AU" sz="3600" dirty="0">
                <a:solidFill>
                  <a:schemeClr val="tx2">
                    <a:lumMod val="75000"/>
                  </a:schemeClr>
                </a:solidFill>
                <a:latin typeface="Gotham Bold"/>
                <a:cs typeface="Gotham Bold" pitchFamily="50" charset="0"/>
              </a:rPr>
              <a:t>People remember OOH more now than before the pandemic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2C3B05F-9097-B300-37BB-2F48C2C83525}"/>
              </a:ext>
            </a:extLst>
          </p:cNvPr>
          <p:cNvGrpSpPr/>
          <p:nvPr/>
        </p:nvGrpSpPr>
        <p:grpSpPr>
          <a:xfrm>
            <a:off x="6693721" y="2169132"/>
            <a:ext cx="4749153" cy="3416320"/>
            <a:chOff x="737247" y="2251465"/>
            <a:chExt cx="4749153" cy="341632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14C2846-71A6-9DDE-9951-0A73FBECB6F5}"/>
                </a:ext>
              </a:extLst>
            </p:cNvPr>
            <p:cNvSpPr txBox="1"/>
            <p:nvPr/>
          </p:nvSpPr>
          <p:spPr>
            <a:xfrm>
              <a:off x="737247" y="2251465"/>
              <a:ext cx="4749153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3800" dirty="0">
                  <a:solidFill>
                    <a:srgbClr val="725497"/>
                  </a:solidFill>
                  <a:latin typeface="Gotham Bold" pitchFamily="50" charset="0"/>
                  <a:cs typeface="Gotham Bold" pitchFamily="50" charset="0"/>
                </a:rPr>
                <a:t>43</a:t>
              </a:r>
              <a:r>
                <a:rPr lang="en-AU" sz="6600" dirty="0">
                  <a:solidFill>
                    <a:srgbClr val="725497"/>
                  </a:solidFill>
                  <a:latin typeface="Gotham Bold" pitchFamily="50" charset="0"/>
                  <a:cs typeface="Gotham Bold" pitchFamily="50" charset="0"/>
                </a:rPr>
                <a:t>%</a:t>
              </a:r>
              <a:endParaRPr lang="en-AU" sz="8000" dirty="0">
                <a:solidFill>
                  <a:srgbClr val="725497"/>
                </a:solidFill>
                <a:latin typeface="Gotham Bold" pitchFamily="50" charset="0"/>
                <a:cs typeface="Gotham Bold" pitchFamily="50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780F53B-1CCA-2349-6C2C-E4E4A89B6E2A}"/>
                </a:ext>
              </a:extLst>
            </p:cNvPr>
            <p:cNvSpPr txBox="1"/>
            <p:nvPr/>
          </p:nvSpPr>
          <p:spPr>
            <a:xfrm>
              <a:off x="737248" y="4467456"/>
              <a:ext cx="4749152" cy="120032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2400" dirty="0">
                  <a:effectLst/>
                  <a:latin typeface="Gotham Book" pitchFamily="50" charset="0"/>
                  <a:ea typeface="Times New Roman" panose="02020603050405020304" pitchFamily="18" charset="0"/>
                  <a:cs typeface="Gotham Book" pitchFamily="50" charset="0"/>
                </a:rPr>
                <a:t>adult consumers notice OOH ads more now than before the pandemic.</a:t>
              </a:r>
              <a:endParaRPr lang="en-AU" sz="2000" dirty="0">
                <a:solidFill>
                  <a:schemeClr val="tx2">
                    <a:lumMod val="75000"/>
                  </a:schemeClr>
                </a:solidFill>
                <a:highlight>
                  <a:srgbClr val="FFFF00"/>
                </a:highlight>
                <a:latin typeface="Gotham Book" pitchFamily="50" charset="0"/>
                <a:cs typeface="Gotham Book" pitchFamily="50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4B28AE9-17AC-B103-5BE9-557E33957C47}"/>
              </a:ext>
            </a:extLst>
          </p:cNvPr>
          <p:cNvSpPr txBox="1"/>
          <p:nvPr/>
        </p:nvSpPr>
        <p:spPr>
          <a:xfrm>
            <a:off x="6693721" y="6013448"/>
            <a:ext cx="5041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Source: </a:t>
            </a:r>
            <a:r>
              <a:rPr lang="en-AU" sz="1200" dirty="0" err="1"/>
              <a:t>AdWeek</a:t>
            </a:r>
            <a:r>
              <a:rPr lang="en-AU" sz="1200" dirty="0"/>
              <a:t>, Esther Raphael, 2022 </a:t>
            </a:r>
            <a:r>
              <a:rPr lang="en-US" sz="1200" dirty="0">
                <a:hlinkClick r:id="rId3"/>
              </a:rPr>
              <a:t>Out-of-Home Ads Remain Effective in the Face of Inflation – Adweek (ampproject.org)</a:t>
            </a:r>
            <a:endParaRPr lang="en-AU" sz="1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7B283E-D351-DBDB-200F-9C36F3FCAF8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0" r="740"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222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3C952B0-1909-40AF-8BBC-F4303BA6037F}"/>
              </a:ext>
            </a:extLst>
          </p:cNvPr>
          <p:cNvSpPr/>
          <p:nvPr/>
        </p:nvSpPr>
        <p:spPr>
          <a:xfrm>
            <a:off x="3144252" y="442628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Gotham Book" pitchFamily="50" charset="0"/>
                <a:ea typeface="ChunkFive" charset="0"/>
                <a:cs typeface="Gotham Book" pitchFamily="50" charset="0"/>
              </a:rPr>
              <a:t>More research and insights may be found at</a:t>
            </a:r>
            <a:r>
              <a:rPr lang="en-US" u="sng">
                <a:solidFill>
                  <a:schemeClr val="bg1"/>
                </a:solidFill>
                <a:latin typeface="Gotham Book" pitchFamily="50" charset="0"/>
                <a:ea typeface="ChunkFive" charset="0"/>
                <a:cs typeface="Gotham Book" pitchFamily="50" charset="0"/>
              </a:rPr>
              <a:t> </a:t>
            </a:r>
            <a:r>
              <a:rPr lang="en-US">
                <a:solidFill>
                  <a:schemeClr val="bg1"/>
                </a:solidFill>
                <a:latin typeface="Gotham Book" pitchFamily="50" charset="0"/>
                <a:ea typeface="ChunkFive" charset="0"/>
                <a:cs typeface="Gotham Book" pitchFamily="50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Anatomy of Out of Home </a:t>
            </a:r>
            <a:endParaRPr lang="en-AU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8173FF-2C54-494A-8BCE-B6AD47BFCCC8}"/>
              </a:ext>
            </a:extLst>
          </p:cNvPr>
          <p:cNvSpPr/>
          <p:nvPr/>
        </p:nvSpPr>
        <p:spPr>
          <a:xfrm>
            <a:off x="243839" y="5722750"/>
            <a:ext cx="923979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700">
              <a:solidFill>
                <a:schemeClr val="bg1"/>
              </a:solidFill>
              <a:latin typeface="Gotham Book" pitchFamily="50" charset="0"/>
              <a:ea typeface="ChunkFive" charset="0"/>
              <a:cs typeface="Gotham Book" pitchFamily="50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03522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MA slides - basic Full expression logo">
  <a:themeElements>
    <a:clrScheme name="OMA Colours">
      <a:dk1>
        <a:srgbClr val="000000"/>
      </a:dk1>
      <a:lt1>
        <a:srgbClr val="FFFFFF"/>
      </a:lt1>
      <a:dk2>
        <a:srgbClr val="55504C"/>
      </a:dk2>
      <a:lt2>
        <a:srgbClr val="DCD9B6"/>
      </a:lt2>
      <a:accent1>
        <a:srgbClr val="28BFD7"/>
      </a:accent1>
      <a:accent2>
        <a:srgbClr val="27AC4E"/>
      </a:accent2>
      <a:accent3>
        <a:srgbClr val="F05523"/>
      </a:accent3>
      <a:accent4>
        <a:srgbClr val="EE59A0"/>
      </a:accent4>
      <a:accent5>
        <a:srgbClr val="D22229"/>
      </a:accent5>
      <a:accent6>
        <a:srgbClr val="440146"/>
      </a:accent6>
      <a:hlink>
        <a:srgbClr val="063C68"/>
      </a:hlink>
      <a:folHlink>
        <a:srgbClr val="55504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MA_Template_v4" id="{A560E57B-FE9A-BE47-8DE7-DD05872249A9}" vid="{E7410C1A-13D2-5E41-BA3F-2D2C683BA63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harmaine1 xmlns="42c3954e-35a4-4de2-b5da-b6ff06a13f44" xsi:nil="true"/>
    <charmaine xmlns="42c3954e-35a4-4de2-b5da-b6ff06a13f44" xsi:nil="true"/>
    <charmaine0 xmlns="42c3954e-35a4-4de2-b5da-b6ff06a13f44" xsi:nil="true"/>
    <TaxCatchAll xmlns="d031af82-cd7e-4faa-8cfe-eb022cee2fe2" xsi:nil="true"/>
    <lcf76f155ced4ddcb4097134ff3c332f xmlns="42c3954e-35a4-4de2-b5da-b6ff06a13f44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F473D043456144BF929F0E95F448E8" ma:contentTypeVersion="19" ma:contentTypeDescription="Create a new document." ma:contentTypeScope="" ma:versionID="42d32fbc6a760c82eb8b4e6593bd3d18">
  <xsd:schema xmlns:xsd="http://www.w3.org/2001/XMLSchema" xmlns:xs="http://www.w3.org/2001/XMLSchema" xmlns:p="http://schemas.microsoft.com/office/2006/metadata/properties" xmlns:ns2="42c3954e-35a4-4de2-b5da-b6ff06a13f44" xmlns:ns3="d031af82-cd7e-4faa-8cfe-eb022cee2fe2" targetNamespace="http://schemas.microsoft.com/office/2006/metadata/properties" ma:root="true" ma:fieldsID="ad58eee3d21bba220a1f34afaf349bbe" ns2:_="" ns3:_="">
    <xsd:import namespace="42c3954e-35a4-4de2-b5da-b6ff06a13f44"/>
    <xsd:import namespace="d031af82-cd7e-4faa-8cfe-eb022cee2f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charmaine" minOccurs="0"/>
                <xsd:element ref="ns2:charmaine0" minOccurs="0"/>
                <xsd:element ref="ns2:Charmaine1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c3954e-35a4-4de2-b5da-b6ff06a13f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charmaine" ma:index="21" nillable="true" ma:displayName="charmaine " ma:description="will need to be packaged with the short one" ma:format="Dropdown" ma:internalName="charmaine">
      <xsd:simpleType>
        <xsd:restriction base="dms:Text">
          <xsd:maxLength value="255"/>
        </xsd:restriction>
      </xsd:simpleType>
    </xsd:element>
    <xsd:element name="charmaine0" ma:index="22" nillable="true" ma:displayName="charmaine" ma:description="one minute version doesn't end well very jerky repetititve end " ma:format="Dropdown" ma:internalName="charmaine0">
      <xsd:simpleType>
        <xsd:restriction base="dms:Text">
          <xsd:maxLength value="255"/>
        </xsd:restriction>
      </xsd:simpleType>
    </xsd:element>
    <xsd:element name="Charmaine1" ma:index="23" nillable="true" ma:displayName="Charmaine" ma:description="comparison starts off with the chart as the still before the video" ma:format="Dropdown" ma:internalName="Charmaine1">
      <xsd:simpleType>
        <xsd:restriction base="dms:Text">
          <xsd:maxLength value="255"/>
        </xsd:restriction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aa25dd99-3a2c-474f-b279-3a351963df3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31af82-cd7e-4faa-8cfe-eb022cee2fe2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f6a9cd03-daa5-4438-9ab1-f509223024a6}" ma:internalName="TaxCatchAll" ma:showField="CatchAllData" ma:web="d031af82-cd7e-4faa-8cfe-eb022cee2f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96CB2D4-0357-406D-B3A2-EE52B5670984}">
  <ds:schemaRefs>
    <ds:schemaRef ds:uri="42c3954e-35a4-4de2-b5da-b6ff06a13f44"/>
    <ds:schemaRef ds:uri="d031af82-cd7e-4faa-8cfe-eb022cee2fe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6C241AF-60A8-4393-B800-8FBA049E71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44EA1B2-EE3A-49DD-AF1D-9E70084A0191}">
  <ds:schemaRefs>
    <ds:schemaRef ds:uri="42c3954e-35a4-4de2-b5da-b6ff06a13f44"/>
    <ds:schemaRef ds:uri="d031af82-cd7e-4faa-8cfe-eb022cee2f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5044</TotalTime>
  <Words>288</Words>
  <Application>Microsoft Office PowerPoint</Application>
  <PresentationFormat>Widescreen</PresentationFormat>
  <Paragraphs>33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aktiv-grotesk</vt:lpstr>
      <vt:lpstr>Arial</vt:lpstr>
      <vt:lpstr>Calibri</vt:lpstr>
      <vt:lpstr>Gotham Bold</vt:lpstr>
      <vt:lpstr>Gotham Book</vt:lpstr>
      <vt:lpstr>Gotham Medium</vt:lpstr>
      <vt:lpstr>1_OMA slides - basic Full expression logo</vt:lpstr>
      <vt:lpstr> </vt:lpstr>
      <vt:lpstr>PowerPoint Presentation</vt:lpstr>
      <vt:lpstr>People travel further when hybrid working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Dance</dc:creator>
  <cp:lastModifiedBy>Tallulah Mills-Hicks</cp:lastModifiedBy>
  <cp:revision>31</cp:revision>
  <cp:lastPrinted>2019-01-28T22:31:37Z</cp:lastPrinted>
  <dcterms:created xsi:type="dcterms:W3CDTF">2018-11-28T03:58:55Z</dcterms:created>
  <dcterms:modified xsi:type="dcterms:W3CDTF">2022-10-27T03:10:11Z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8EA08666-5884-4550-84A7-4F231D4736FB</vt:lpwstr>
  </property>
  <property fmtid="{D5CDD505-2E9C-101B-9397-08002B2CF9AE}" pid="3" name="ArticulatePath">
    <vt:lpwstr>FINAL_AOOH_March</vt:lpwstr>
  </property>
  <property fmtid="{D5CDD505-2E9C-101B-9397-08002B2CF9AE}" pid="4" name="Order">
    <vt:lpwstr>9747500.00000000</vt:lpwstr>
  </property>
  <property fmtid="{D5CDD505-2E9C-101B-9397-08002B2CF9AE}" pid="5" name="ContentTypeId">
    <vt:lpwstr>0x010100ACF473D043456144BF929F0E95F448E8</vt:lpwstr>
  </property>
  <property fmtid="{D5CDD505-2E9C-101B-9397-08002B2CF9AE}" pid="6" name="MediaServiceImageTags">
    <vt:lpwstr/>
  </property>
</Properties>
</file>