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4"/>
  </p:sldMasterIdLst>
  <p:notesMasterIdLst>
    <p:notesMasterId r:id="rId12"/>
  </p:notesMasterIdLst>
  <p:handoutMasterIdLst>
    <p:handoutMasterId r:id="rId13"/>
  </p:handoutMasterIdLst>
  <p:sldIdLst>
    <p:sldId id="343" r:id="rId5"/>
    <p:sldId id="901" r:id="rId6"/>
    <p:sldId id="898" r:id="rId7"/>
    <p:sldId id="900" r:id="rId8"/>
    <p:sldId id="902" r:id="rId9"/>
    <p:sldId id="882" r:id="rId10"/>
    <p:sldId id="868" r:id="rId11"/>
  </p:sldIdLst>
  <p:sldSz cx="12192000" cy="6858000"/>
  <p:notesSz cx="6797675" cy="9926638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Ward" initials="EW" lastIdx="3" clrIdx="0">
    <p:extLst>
      <p:ext uri="{19B8F6BF-5375-455C-9EA6-DF929625EA0E}">
        <p15:presenceInfo xmlns:p15="http://schemas.microsoft.com/office/powerpoint/2012/main" userId="S::emma.ward@oma.org.au::9ca49874-a06d-4a6f-b20a-27140799ff30" providerId="AD"/>
      </p:ext>
    </p:extLst>
  </p:cmAuthor>
  <p:cmAuthor id="2" name="Julie Jensen" initials="JJ" lastIdx="4" clrIdx="1">
    <p:extLst>
      <p:ext uri="{19B8F6BF-5375-455C-9EA6-DF929625EA0E}">
        <p15:presenceInfo xmlns:p15="http://schemas.microsoft.com/office/powerpoint/2012/main" userId="S-1-5-21-2056581283-3524442870-1869532693-1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E1776"/>
    <a:srgbClr val="0070C0"/>
    <a:srgbClr val="F3E20B"/>
    <a:srgbClr val="20AA4D"/>
    <a:srgbClr val="E8D80A"/>
    <a:srgbClr val="002060"/>
    <a:srgbClr val="F59BC6"/>
    <a:srgbClr val="00CCFF"/>
    <a:srgbClr val="24F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C6503-F832-4706-941B-C742B4A14986}" v="52" dt="2021-10-29T01:40:33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6374" autoAdjust="0"/>
  </p:normalViewPr>
  <p:slideViewPr>
    <p:cSldViewPr snapToGrid="0" snapToObjects="1" showGuides="1">
      <p:cViewPr>
        <p:scale>
          <a:sx n="60" d="100"/>
          <a:sy n="60" d="100"/>
        </p:scale>
        <p:origin x="2376" y="12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7" d="100"/>
          <a:sy n="67" d="100"/>
        </p:scale>
        <p:origin x="376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44703117823144E-3"/>
          <c:y val="3.5997231708952568E-2"/>
          <c:w val="0.94684265878418239"/>
          <c:h val="0.86087736559891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E1776"/>
              </a:solidFill>
            </c:spPr>
            <c:extLst>
              <c:ext xmlns:c16="http://schemas.microsoft.com/office/drawing/2014/chart" uri="{C3380CC4-5D6E-409C-BE32-E72D297353CC}">
                <c16:uniqueId val="{00000002-2098-4527-9F09-F36E6F7E1F52}"/>
              </c:ext>
            </c:extLst>
          </c:dPt>
          <c:dPt>
            <c:idx val="1"/>
            <c:invertIfNegative val="0"/>
            <c:bubble3D val="0"/>
            <c:spPr>
              <a:solidFill>
                <a:srgbClr val="20AA4D"/>
              </a:solidFill>
            </c:spPr>
            <c:extLst>
              <c:ext xmlns:c16="http://schemas.microsoft.com/office/drawing/2014/chart" uri="{C3380CC4-5D6E-409C-BE32-E72D297353CC}">
                <c16:uniqueId val="{00000001-2098-4527-9F09-F36E6F7E1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3-2098-4527-9F09-F36E6F7E1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4-2098-4527-9F09-F36E6F7E1F5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098-4527-9F09-F36E6F7E1F5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Gotham Book" pitchFamily="50" charset="0"/>
                    <a:cs typeface="Gotham Book" pitchFamily="50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Internet</c:v>
                </c:pt>
                <c:pt idx="1">
                  <c:v>Outdoor</c:v>
                </c:pt>
                <c:pt idx="2">
                  <c:v>Radio</c:v>
                </c:pt>
                <c:pt idx="3">
                  <c:v>TV</c:v>
                </c:pt>
                <c:pt idx="4">
                  <c:v>Newspapers</c:v>
                </c:pt>
                <c:pt idx="5">
                  <c:v>Magazines</c:v>
                </c:pt>
              </c:strCache>
            </c:strRef>
          </c:cat>
          <c:val>
            <c:numRef>
              <c:f>Sheet1!$B$2:$B$7</c:f>
              <c:numCache>
                <c:formatCode>###0.0</c:formatCode>
                <c:ptCount val="6"/>
                <c:pt idx="0" formatCode="###0.00">
                  <c:v>73.757145244206654</c:v>
                </c:pt>
                <c:pt idx="1">
                  <c:v>63</c:v>
                </c:pt>
                <c:pt idx="2" formatCode="###0.00">
                  <c:v>47.532812169109853</c:v>
                </c:pt>
                <c:pt idx="3" formatCode="###0.00">
                  <c:v>33.875743276038364</c:v>
                </c:pt>
                <c:pt idx="4" formatCode="###0.00">
                  <c:v>9.8959499004142497</c:v>
                </c:pt>
                <c:pt idx="5" formatCode="###0.00">
                  <c:v>3.1456816029289976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8-4527-9F09-F36E6F7E1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493184"/>
        <c:axId val="34494720"/>
      </c:barChart>
      <c:catAx>
        <c:axId val="3449318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Gotham Book" pitchFamily="50" charset="0"/>
                <a:cs typeface="Gotham Book" pitchFamily="50" charset="0"/>
              </a:defRPr>
            </a:pPr>
            <a:endParaRPr lang="en-US"/>
          </a:p>
        </c:txPr>
        <c:crossAx val="34494720"/>
        <c:crosses val="autoZero"/>
        <c:auto val="1"/>
        <c:lblAlgn val="ctr"/>
        <c:lblOffset val="100"/>
        <c:noMultiLvlLbl val="0"/>
      </c:catAx>
      <c:valAx>
        <c:axId val="34494720"/>
        <c:scaling>
          <c:orientation val="minMax"/>
        </c:scaling>
        <c:delete val="0"/>
        <c:axPos val="r"/>
        <c:majorGridlines>
          <c:spPr>
            <a:ln>
              <a:noFill/>
              <a:prstDash val="lgDash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Gotham Book" pitchFamily="50" charset="0"/>
                <a:cs typeface="Gotham Book" pitchFamily="50" charset="0"/>
              </a:defRPr>
            </a:pPr>
            <a:endParaRPr lang="en-US"/>
          </a:p>
        </c:txPr>
        <c:crossAx val="34493184"/>
        <c:crossesAt val="1"/>
        <c:crossBetween val="between"/>
      </c:valAx>
    </c:plotArea>
    <c:plotVisOnly val="1"/>
    <c:dispBlanksAs val="gap"/>
    <c:showDLblsOverMax val="0"/>
  </c:chart>
  <c:spPr>
    <a:ln w="7620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0AA4D"/>
              </a:solidFill>
            </c:spPr>
            <c:extLst>
              <c:ext xmlns:c16="http://schemas.microsoft.com/office/drawing/2014/chart" uri="{C3380CC4-5D6E-409C-BE32-E72D297353CC}">
                <c16:uniqueId val="{0000000A-F6ED-4DE2-8819-5B28880BA4FE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6ED-4DE2-8819-5B28880BA4FE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3-F6ED-4DE2-8819-5B28880BA4FE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F6ED-4DE2-8819-5B28880BA4FE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F6ED-4DE2-8819-5B28880BA4FE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F6ED-4DE2-8819-5B28880BA4FE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6ED-4DE2-8819-5B28880BA4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ED-4DE2-8819-5B28880BA4F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Outdoor</c:v>
                </c:pt>
                <c:pt idx="1">
                  <c:v>Internet</c:v>
                </c:pt>
                <c:pt idx="2">
                  <c:v>Radio</c:v>
                </c:pt>
                <c:pt idx="3">
                  <c:v>TV</c:v>
                </c:pt>
                <c:pt idx="4">
                  <c:v>Newspapers</c:v>
                </c:pt>
                <c:pt idx="5">
                  <c:v>Magazines</c:v>
                </c:pt>
              </c:strCache>
            </c:strRef>
          </c:cat>
          <c:val>
            <c:numRef>
              <c:f>Sheet1!$B$2:$B$7</c:f>
              <c:numCache>
                <c:formatCode>###0.0</c:formatCode>
                <c:ptCount val="6"/>
                <c:pt idx="0">
                  <c:v>0.60620399579390127</c:v>
                </c:pt>
                <c:pt idx="1">
                  <c:v>0.15089379600420613</c:v>
                </c:pt>
                <c:pt idx="2">
                  <c:v>0.14852786540483706</c:v>
                </c:pt>
                <c:pt idx="3">
                  <c:v>7.2555205047318619E-2</c:v>
                </c:pt>
                <c:pt idx="4">
                  <c:v>1.7613038906414306E-2</c:v>
                </c:pt>
                <c:pt idx="5">
                  <c:v>4.2060988433228188E-3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ED-4DE2-8819-5B28880BA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</c:legend>
    <c:plotVisOnly val="1"/>
    <c:dispBlanksAs val="gap"/>
    <c:showDLblsOverMax val="0"/>
  </c:chart>
  <c:spPr>
    <a:ln w="76200">
      <a:noFill/>
    </a:ln>
  </c:spPr>
  <c:txPr>
    <a:bodyPr/>
    <a:lstStyle/>
    <a:p>
      <a:pPr>
        <a:defRPr sz="1800">
          <a:latin typeface="Gotham Book" pitchFamily="50" charset="0"/>
          <a:cs typeface="Gotham Book" pitchFamily="50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2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8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18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7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617404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17404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360095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009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2786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02786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845477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845477" y="4016304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3CBA220-714E-437D-AC8F-D93B7A33351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88168" y="1981254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Content Placeholder 31">
            <a:extLst>
              <a:ext uri="{FF2B5EF4-FFF2-40B4-BE49-F238E27FC236}">
                <a16:creationId xmlns:a16="http://schemas.microsoft.com/office/drawing/2014/main" id="{829AE1FE-6C9C-4429-8AA0-58A91904A18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588168" y="4008421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hyperlink" Target="https://www.roymorgan.com/findings/8817-pre-christmas-retail-trade-for-2021-predicted-to-remain-steady-year-on-year-at-$58-billion-202110180536" TargetMode="Externa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fif"/><Relationship Id="rId5" Type="http://schemas.openxmlformats.org/officeDocument/2006/relationships/image" Target="../media/image10.jfi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.org.au/anatomy-out-home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EB1F9-599D-4198-AB68-8E87A2D95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190938"/>
            <a:ext cx="14233259" cy="9486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250963" y="0"/>
            <a:ext cx="5259291" cy="5633357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86" y="1789322"/>
            <a:ext cx="4006158" cy="2806544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sz="4000" dirty="0"/>
              <a:t>Shoppers are poised for  pre-Christmas spend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86" y="4876338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October 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512438" y="4689356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16" y="176305"/>
            <a:ext cx="2276174" cy="1426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27827-30CB-48E9-9FDD-E814E6CFC9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763" y="0"/>
            <a:ext cx="2581547" cy="1073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56" y="418807"/>
            <a:ext cx="6427688" cy="549275"/>
          </a:xfrm>
        </p:spPr>
        <p:txBody>
          <a:bodyPr anchor="t">
            <a:noAutofit/>
          </a:bodyPr>
          <a:lstStyle/>
          <a:p>
            <a:r>
              <a:rPr lang="en-AU" sz="3600" dirty="0">
                <a:solidFill>
                  <a:srgbClr val="6C6B6A"/>
                </a:solidFill>
                <a:latin typeface="Gotham Bold" pitchFamily="50" charset="0"/>
                <a:cs typeface="Gotham Bold" pitchFamily="50" charset="0"/>
              </a:rPr>
              <a:t>Retail sales predicted to increase pre-Christmas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D1666-427D-4708-BF18-293A62143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0" r="2264" b="15877"/>
          <a:stretch/>
        </p:blipFill>
        <p:spPr>
          <a:xfrm>
            <a:off x="7141270" y="0"/>
            <a:ext cx="506663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343674" y="6571043"/>
            <a:ext cx="59834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ARA Roy Morgan 2021 pre-Christmas Retail Sales predictions, 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5"/>
              </a:rPr>
              <a:t>more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42F90-8F2B-4241-A1F0-EB8CB607EE8C}"/>
              </a:ext>
            </a:extLst>
          </p:cNvPr>
          <p:cNvSpPr txBox="1"/>
          <p:nvPr/>
        </p:nvSpPr>
        <p:spPr>
          <a:xfrm>
            <a:off x="429938" y="2034198"/>
            <a:ext cx="6245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As pandemic restrictions on the east coast ease, retailers forecast massive pre-Christmas spending for the second year in a row. </a:t>
            </a:r>
            <a:endParaRPr lang="en-AU" sz="2000" i="1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B5E296-25A9-4C67-A54A-0F9FE76FAD6F}"/>
              </a:ext>
            </a:extLst>
          </p:cNvPr>
          <p:cNvGrpSpPr/>
          <p:nvPr/>
        </p:nvGrpSpPr>
        <p:grpSpPr>
          <a:xfrm>
            <a:off x="-317953" y="3511735"/>
            <a:ext cx="6909492" cy="2439033"/>
            <a:chOff x="-225674" y="3612459"/>
            <a:chExt cx="6307026" cy="22504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2FCAD-F450-486F-A414-2FD086DCB04C}"/>
                </a:ext>
              </a:extLst>
            </p:cNvPr>
            <p:cNvSpPr txBox="1"/>
            <p:nvPr/>
          </p:nvSpPr>
          <p:spPr>
            <a:xfrm>
              <a:off x="3520160" y="5010957"/>
              <a:ext cx="2360428" cy="85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Anticipated increase in spending from pre-pandemic levels.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E46A41-C753-40C1-9DFC-EB2FB132C587}"/>
                </a:ext>
              </a:extLst>
            </p:cNvPr>
            <p:cNvSpPr txBox="1"/>
            <p:nvPr/>
          </p:nvSpPr>
          <p:spPr>
            <a:xfrm>
              <a:off x="3319407" y="3612459"/>
              <a:ext cx="2761945" cy="133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8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otham Bold" pitchFamily="50" charset="0"/>
                  <a:cs typeface="Gotham Bold" pitchFamily="50" charset="0"/>
                </a:rPr>
                <a:t>11.3</a:t>
              </a:r>
              <a:r>
                <a:rPr lang="en-AU" sz="4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otham Bold" pitchFamily="50" charset="0"/>
                  <a:cs typeface="Gotham Bold" pitchFamily="50" charset="0"/>
                </a:rPr>
                <a:t>%</a:t>
              </a:r>
              <a:endParaRPr lang="en-AU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01C1C41-5E4D-47C4-A071-5A01BFB5C280}"/>
                </a:ext>
              </a:extLst>
            </p:cNvPr>
            <p:cNvCxnSpPr>
              <a:cxnSpLocks/>
            </p:cNvCxnSpPr>
            <p:nvPr/>
          </p:nvCxnSpPr>
          <p:spPr>
            <a:xfrm>
              <a:off x="3520160" y="4871892"/>
              <a:ext cx="2360428" cy="0"/>
            </a:xfrm>
            <a:prstGeom prst="line">
              <a:avLst/>
            </a:prstGeom>
            <a:ln w="762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66E8D5F-C0DE-4B23-818B-7C3CBD417DD2}"/>
                </a:ext>
              </a:extLst>
            </p:cNvPr>
            <p:cNvSpPr txBox="1"/>
            <p:nvPr/>
          </p:nvSpPr>
          <p:spPr>
            <a:xfrm>
              <a:off x="611390" y="5010957"/>
              <a:ext cx="2360428" cy="85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In predicted pre-Christmas retail sales this year.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97EE6C-3060-4669-953D-FC77D91BD4BB}"/>
                </a:ext>
              </a:extLst>
            </p:cNvPr>
            <p:cNvSpPr txBox="1"/>
            <p:nvPr/>
          </p:nvSpPr>
          <p:spPr>
            <a:xfrm>
              <a:off x="-225674" y="3612459"/>
              <a:ext cx="3991633" cy="133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8800" dirty="0">
                  <a:solidFill>
                    <a:schemeClr val="accent1">
                      <a:lumMod val="75000"/>
                    </a:schemeClr>
                  </a:solidFill>
                  <a:latin typeface="Gotham Bold" pitchFamily="50" charset="0"/>
                  <a:cs typeface="Gotham Bold" pitchFamily="50" charset="0"/>
                </a:rPr>
                <a:t>$58</a:t>
              </a:r>
              <a:r>
                <a:rPr lang="en-AU" sz="4800" dirty="0">
                  <a:solidFill>
                    <a:schemeClr val="accent1">
                      <a:lumMod val="75000"/>
                    </a:schemeClr>
                  </a:solidFill>
                  <a:latin typeface="Gotham Bold" pitchFamily="50" charset="0"/>
                  <a:cs typeface="Gotham Bold" pitchFamily="50" charset="0"/>
                </a:rPr>
                <a:t>B</a:t>
              </a:r>
              <a:endParaRPr lang="en-AU" sz="8800" dirty="0">
                <a:solidFill>
                  <a:schemeClr val="accent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107158-4973-4A30-BC69-2D9927C9D91F}"/>
                </a:ext>
              </a:extLst>
            </p:cNvPr>
            <p:cNvCxnSpPr>
              <a:cxnSpLocks/>
            </p:cNvCxnSpPr>
            <p:nvPr/>
          </p:nvCxnSpPr>
          <p:spPr>
            <a:xfrm>
              <a:off x="611390" y="4871892"/>
              <a:ext cx="2360428" cy="0"/>
            </a:xfrm>
            <a:prstGeom prst="line">
              <a:avLst/>
            </a:prstGeom>
            <a:ln w="762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C2A406E-3F68-4836-A538-B4A6C3BF4E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763" y="0"/>
            <a:ext cx="2581547" cy="1073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34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1" y="418807"/>
            <a:ext cx="8441097" cy="549275"/>
          </a:xfrm>
        </p:spPr>
        <p:txBody>
          <a:bodyPr anchor="t">
            <a:noAutofit/>
          </a:bodyPr>
          <a:lstStyle/>
          <a:p>
            <a:r>
              <a:rPr lang="en-AU" sz="3600" dirty="0">
                <a:solidFill>
                  <a:srgbClr val="6C6B6A"/>
                </a:solidFill>
                <a:latin typeface="Gotham Bold" pitchFamily="50" charset="0"/>
                <a:cs typeface="Gotham Bold" pitchFamily="50" charset="0"/>
              </a:rPr>
              <a:t>Outdoor influences shoppers at the right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343674" y="6528683"/>
            <a:ext cx="11630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Source: </a:t>
            </a:r>
            <a:r>
              <a:rPr lang="en-US" sz="800" i="1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Day in the Life 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study, Research Now, Total 14+ n=3,465. Shoppers defined as people leaving home to shop.</a:t>
            </a:r>
          </a:p>
          <a:p>
            <a:endParaRPr lang="en-US" sz="8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42F90-8F2B-4241-A1F0-EB8CB607EE8C}"/>
              </a:ext>
            </a:extLst>
          </p:cNvPr>
          <p:cNvSpPr txBox="1"/>
          <p:nvPr/>
        </p:nvSpPr>
        <p:spPr>
          <a:xfrm>
            <a:off x="429938" y="1981784"/>
            <a:ext cx="1026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Average time spent with media prior to a shopping occasion on the same day (in minutes).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E47B5F85-9D78-4BB1-8388-EBA9DA791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965711"/>
              </p:ext>
            </p:extLst>
          </p:nvPr>
        </p:nvGraphicFramePr>
        <p:xfrm>
          <a:off x="429938" y="2578893"/>
          <a:ext cx="11332124" cy="381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2AB175A-B33B-4DF5-BCEB-41A8C8E434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763" y="0"/>
            <a:ext cx="2581547" cy="1073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57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1" y="418807"/>
            <a:ext cx="8441097" cy="549275"/>
          </a:xfrm>
        </p:spPr>
        <p:txBody>
          <a:bodyPr anchor="t">
            <a:noAutofit/>
          </a:bodyPr>
          <a:lstStyle/>
          <a:p>
            <a:r>
              <a:rPr lang="en-AU" sz="3600" dirty="0">
                <a:solidFill>
                  <a:srgbClr val="6C6B6A"/>
                </a:solidFill>
                <a:latin typeface="Gotham Bold" pitchFamily="50" charset="0"/>
                <a:cs typeface="Gotham Bold" pitchFamily="50" charset="0"/>
              </a:rPr>
              <a:t>Outdoor influences three out of five shoppers prior to purchase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343674" y="6524443"/>
            <a:ext cx="116303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Source: </a:t>
            </a:r>
            <a:r>
              <a:rPr lang="en-US" sz="800" i="1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Day in the Life 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study, Research Now, Total 14+ n=3,465. Shoppers defined as people leaving home to shop.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4C9C01-8C6B-497E-9A08-0FE3C233C6BC}"/>
              </a:ext>
            </a:extLst>
          </p:cNvPr>
          <p:cNvGrpSpPr/>
          <p:nvPr/>
        </p:nvGrpSpPr>
        <p:grpSpPr>
          <a:xfrm>
            <a:off x="668879" y="2833455"/>
            <a:ext cx="3538994" cy="3176639"/>
            <a:chOff x="597317" y="2833455"/>
            <a:chExt cx="3538994" cy="31766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C54056-F7CB-4F74-ACB5-E9E622F16343}"/>
                </a:ext>
              </a:extLst>
            </p:cNvPr>
            <p:cNvSpPr txBox="1"/>
            <p:nvPr/>
          </p:nvSpPr>
          <p:spPr>
            <a:xfrm>
              <a:off x="597317" y="4840543"/>
              <a:ext cx="35389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Of shoppers will be exposed to Out of Home in the hour prior to visiting a retail store.</a:t>
              </a:r>
            </a:p>
            <a:p>
              <a:pPr algn="ctr"/>
              <a:endParaRPr lang="en-AU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E01EA9-3FA6-4F43-8AB0-ED0F9A918F06}"/>
                </a:ext>
              </a:extLst>
            </p:cNvPr>
            <p:cNvGrpSpPr/>
            <p:nvPr/>
          </p:nvGrpSpPr>
          <p:grpSpPr>
            <a:xfrm>
              <a:off x="597317" y="2833455"/>
              <a:ext cx="3538993" cy="1862048"/>
              <a:chOff x="592804" y="3065542"/>
              <a:chExt cx="3482065" cy="173166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16D689-09BE-4FB6-852F-FA314E2B1905}"/>
                  </a:ext>
                </a:extLst>
              </p:cNvPr>
              <p:cNvSpPr txBox="1"/>
              <p:nvPr/>
            </p:nvSpPr>
            <p:spPr>
              <a:xfrm>
                <a:off x="592804" y="3065542"/>
                <a:ext cx="3482065" cy="173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rgbClr val="FF6600"/>
                    </a:solidFill>
                    <a:latin typeface="Gotham Bold" pitchFamily="50" charset="0"/>
                    <a:cs typeface="Gotham Bold" pitchFamily="50" charset="0"/>
                  </a:rPr>
                  <a:t>61</a:t>
                </a:r>
                <a:r>
                  <a:rPr lang="en-AU" sz="6000" dirty="0">
                    <a:solidFill>
                      <a:srgbClr val="FF6600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rgbClr val="FF6600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745B84-47F4-4B37-BA66-6E7668803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487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D42F90-8F2B-4241-A1F0-EB8CB607EE8C}"/>
              </a:ext>
            </a:extLst>
          </p:cNvPr>
          <p:cNvSpPr txBox="1"/>
          <p:nvPr/>
        </p:nvSpPr>
        <p:spPr>
          <a:xfrm>
            <a:off x="429938" y="1981784"/>
            <a:ext cx="10221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Percentage of customers exposed to media in the 60 minutes prior to shopping.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D304AE1E-4A10-4E9F-A383-2F386512E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802269"/>
              </p:ext>
            </p:extLst>
          </p:nvPr>
        </p:nvGraphicFramePr>
        <p:xfrm>
          <a:off x="5182826" y="2115734"/>
          <a:ext cx="5827375" cy="448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0172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1" y="418807"/>
            <a:ext cx="8441097" cy="549275"/>
          </a:xfrm>
        </p:spPr>
        <p:txBody>
          <a:bodyPr anchor="t">
            <a:noAutofit/>
          </a:bodyPr>
          <a:lstStyle/>
          <a:p>
            <a:r>
              <a:rPr lang="en-AU" sz="3600" dirty="0">
                <a:solidFill>
                  <a:srgbClr val="6C6B6A"/>
                </a:solidFill>
                <a:latin typeface="Gotham Bold" pitchFamily="50" charset="0"/>
                <a:cs typeface="Gotham Bold" pitchFamily="50" charset="0"/>
              </a:rPr>
              <a:t>Outdoor also influences Online and Mobile retail 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343674" y="6524443"/>
            <a:ext cx="116303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*Nielsen OOH Online Activation Survey Conducted March 20–30, 2017 on US adults. **Outsmart </a:t>
            </a:r>
            <a:r>
              <a:rPr lang="en-US" sz="800" dirty="0" err="1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OutPerform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study 2016.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42F90-8F2B-4241-A1F0-EB8CB607EE8C}"/>
              </a:ext>
            </a:extLst>
          </p:cNvPr>
          <p:cNvSpPr txBox="1"/>
          <p:nvPr/>
        </p:nvSpPr>
        <p:spPr>
          <a:xfrm>
            <a:off x="429938" y="1981784"/>
            <a:ext cx="10221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Beyond bricks and mortar stores, Outdoor also drives people to make more Online searches and Mobile brand actions. 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263734-EC43-40AC-A3BD-EEA5FAE0CB69}"/>
              </a:ext>
            </a:extLst>
          </p:cNvPr>
          <p:cNvGrpSpPr/>
          <p:nvPr/>
        </p:nvGrpSpPr>
        <p:grpSpPr>
          <a:xfrm>
            <a:off x="1989554" y="2810094"/>
            <a:ext cx="3538994" cy="3453638"/>
            <a:chOff x="597317" y="2833455"/>
            <a:chExt cx="3538994" cy="34536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C54056-F7CB-4F74-ACB5-E9E622F16343}"/>
                </a:ext>
              </a:extLst>
            </p:cNvPr>
            <p:cNvSpPr txBox="1"/>
            <p:nvPr/>
          </p:nvSpPr>
          <p:spPr>
            <a:xfrm>
              <a:off x="597317" y="4840543"/>
              <a:ext cx="353899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More Online activity per ad dollar spent is deliver by Outdoor compared to other offline media.* </a:t>
              </a:r>
            </a:p>
            <a:p>
              <a:pPr algn="ctr"/>
              <a:endParaRPr lang="en-AU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E01EA9-3FA6-4F43-8AB0-ED0F9A918F06}"/>
                </a:ext>
              </a:extLst>
            </p:cNvPr>
            <p:cNvGrpSpPr/>
            <p:nvPr/>
          </p:nvGrpSpPr>
          <p:grpSpPr>
            <a:xfrm>
              <a:off x="597317" y="2833455"/>
              <a:ext cx="3538993" cy="1862048"/>
              <a:chOff x="592804" y="3065542"/>
              <a:chExt cx="3482065" cy="173166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16D689-09BE-4FB6-852F-FA314E2B1905}"/>
                  </a:ext>
                </a:extLst>
              </p:cNvPr>
              <p:cNvSpPr txBox="1"/>
              <p:nvPr/>
            </p:nvSpPr>
            <p:spPr>
              <a:xfrm>
                <a:off x="592804" y="3065542"/>
                <a:ext cx="3482065" cy="173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rgbClr val="DE1776"/>
                    </a:solidFill>
                    <a:latin typeface="Gotham Bold" pitchFamily="50" charset="0"/>
                    <a:cs typeface="Gotham Bold" pitchFamily="50" charset="0"/>
                  </a:rPr>
                  <a:t>2.5</a:t>
                </a:r>
                <a:r>
                  <a:rPr lang="en-AU" sz="6000" dirty="0">
                    <a:solidFill>
                      <a:srgbClr val="DE1776"/>
                    </a:solidFill>
                    <a:latin typeface="Gotham Bold" pitchFamily="50" charset="0"/>
                    <a:cs typeface="Gotham Bold" pitchFamily="50" charset="0"/>
                  </a:rPr>
                  <a:t>X</a:t>
                </a:r>
                <a:endParaRPr lang="en-AU" sz="8000" dirty="0">
                  <a:solidFill>
                    <a:srgbClr val="DE1776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745B84-47F4-4B37-BA66-6E7668803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487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35B85-D867-42AC-8CB0-321FE7765EB1}"/>
              </a:ext>
            </a:extLst>
          </p:cNvPr>
          <p:cNvGrpSpPr/>
          <p:nvPr/>
        </p:nvGrpSpPr>
        <p:grpSpPr>
          <a:xfrm>
            <a:off x="6249984" y="2810094"/>
            <a:ext cx="3538994" cy="3176639"/>
            <a:chOff x="5557461" y="2833455"/>
            <a:chExt cx="3538994" cy="31766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5B58DC-8F55-4E14-868A-20D7C0BCECC0}"/>
                </a:ext>
              </a:extLst>
            </p:cNvPr>
            <p:cNvSpPr txBox="1"/>
            <p:nvPr/>
          </p:nvSpPr>
          <p:spPr>
            <a:xfrm>
              <a:off x="5557461" y="4840543"/>
              <a:ext cx="35389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Uplift in smartphone brand actions when exposed to Outdoor.**</a:t>
              </a:r>
            </a:p>
            <a:p>
              <a:pPr algn="ctr"/>
              <a:endParaRPr lang="en-AU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ABCEB7-2763-446C-B842-C3D27C05C2A1}"/>
                </a:ext>
              </a:extLst>
            </p:cNvPr>
            <p:cNvGrpSpPr/>
            <p:nvPr/>
          </p:nvGrpSpPr>
          <p:grpSpPr>
            <a:xfrm>
              <a:off x="5557461" y="2833455"/>
              <a:ext cx="3538993" cy="1862048"/>
              <a:chOff x="592804" y="3065542"/>
              <a:chExt cx="3482065" cy="17316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E75658-A2BF-4F83-BD39-7B2ACC9B6217}"/>
                  </a:ext>
                </a:extLst>
              </p:cNvPr>
              <p:cNvSpPr txBox="1"/>
              <p:nvPr/>
            </p:nvSpPr>
            <p:spPr>
              <a:xfrm>
                <a:off x="592804" y="3065542"/>
                <a:ext cx="3482065" cy="173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rgbClr val="00B0F0"/>
                    </a:solidFill>
                    <a:latin typeface="Gotham Bold" pitchFamily="50" charset="0"/>
                    <a:cs typeface="Gotham Bold" pitchFamily="50" charset="0"/>
                  </a:rPr>
                  <a:t>17</a:t>
                </a:r>
                <a:r>
                  <a:rPr lang="en-AU" sz="6000" dirty="0">
                    <a:solidFill>
                      <a:srgbClr val="00B0F0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rgbClr val="00B0F0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22B4088-05C0-46DE-AD76-022F0E63CA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487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810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s are stopped at a traffic light&#10;&#10;Description automatically generated with low confidence">
            <a:extLst>
              <a:ext uri="{FF2B5EF4-FFF2-40B4-BE49-F238E27FC236}">
                <a16:creationId xmlns:a16="http://schemas.microsoft.com/office/drawing/2014/main" id="{D292DAEB-5490-4503-8101-6664042B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6" t="17786" r="13749" b="34669"/>
          <a:stretch/>
        </p:blipFill>
        <p:spPr>
          <a:xfrm>
            <a:off x="6416537" y="1713434"/>
            <a:ext cx="5125497" cy="2085749"/>
          </a:xfrm>
          <a:prstGeom prst="rect">
            <a:avLst/>
          </a:prstGeom>
        </p:spPr>
      </p:pic>
      <p:pic>
        <p:nvPicPr>
          <p:cNvPr id="6" name="Picture 5" descr="A picture containing text, outdoor, tree, person&#10;&#10;Description automatically generated">
            <a:extLst>
              <a:ext uri="{FF2B5EF4-FFF2-40B4-BE49-F238E27FC236}">
                <a16:creationId xmlns:a16="http://schemas.microsoft.com/office/drawing/2014/main" id="{4AC2B0CD-C5C7-4FCE-BD4F-6C09124A7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2" t="-832" r="11512" b="832"/>
          <a:stretch/>
        </p:blipFill>
        <p:spPr>
          <a:xfrm>
            <a:off x="6404807" y="3995460"/>
            <a:ext cx="2441906" cy="2114675"/>
          </a:xfrm>
          <a:prstGeom prst="rect">
            <a:avLst/>
          </a:prstGeom>
        </p:spPr>
      </p:pic>
      <p:pic>
        <p:nvPicPr>
          <p:cNvPr id="16" name="Picture 1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2A60F55-7F7F-4111-8901-3F021DD66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2" r="13488" b="17118"/>
          <a:stretch/>
        </p:blipFill>
        <p:spPr>
          <a:xfrm>
            <a:off x="9030735" y="4024386"/>
            <a:ext cx="2511299" cy="2085749"/>
          </a:xfrm>
          <a:prstGeom prst="rect">
            <a:avLst/>
          </a:prstGeom>
        </p:spPr>
      </p:pic>
      <p:pic>
        <p:nvPicPr>
          <p:cNvPr id="4" name="Picture 3" descr="A picture containing text, indoor, plaza&#10;&#10;Description automatically generated">
            <a:extLst>
              <a:ext uri="{FF2B5EF4-FFF2-40B4-BE49-F238E27FC236}">
                <a16:creationId xmlns:a16="http://schemas.microsoft.com/office/drawing/2014/main" id="{23BCF394-89B6-448B-9BEA-391528C5F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8" r="7744"/>
          <a:stretch/>
        </p:blipFill>
        <p:spPr>
          <a:xfrm>
            <a:off x="586465" y="1723005"/>
            <a:ext cx="5626173" cy="440603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0333266-D825-4D4A-9BC3-4B350DAD3BE6}"/>
              </a:ext>
            </a:extLst>
          </p:cNvPr>
          <p:cNvSpPr txBox="1">
            <a:spLocks/>
          </p:cNvSpPr>
          <p:nvPr/>
        </p:nvSpPr>
        <p:spPr>
          <a:xfrm>
            <a:off x="586465" y="464117"/>
            <a:ext cx="8571183" cy="1258888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kern="1100" spc="-20" dirty="0">
                <a:solidFill>
                  <a:srgbClr val="6C6B6A"/>
                </a:solidFill>
                <a:latin typeface="Gotham Bold" pitchFamily="50" charset="0"/>
                <a:cs typeface="Gotham Bold" pitchFamily="50" charset="0"/>
              </a:rPr>
              <a:t>Outdoor is primed to reach shoppers this Christmas period</a:t>
            </a:r>
            <a:endParaRPr lang="en-AU" sz="3600" kern="1100" spc="-20" dirty="0">
              <a:solidFill>
                <a:srgbClr val="646260"/>
              </a:solidFill>
              <a:latin typeface="Gotham Bold" pitchFamily="50" charset="0"/>
              <a:ea typeface="+mn-ea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9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952B0-1909-40AF-8BBC-F4303BA6037F}"/>
              </a:ext>
            </a:extLst>
          </p:cNvPr>
          <p:cNvSpPr/>
          <p:nvPr/>
        </p:nvSpPr>
        <p:spPr>
          <a:xfrm>
            <a:off x="3144252" y="44262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More research and insights may be found at</a:t>
            </a:r>
            <a:r>
              <a:rPr lang="en-US" u="sng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Anatomy of Out of Home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173FF-2C54-494A-8BCE-B6AD47BFCCC8}"/>
              </a:ext>
            </a:extLst>
          </p:cNvPr>
          <p:cNvSpPr/>
          <p:nvPr/>
        </p:nvSpPr>
        <p:spPr>
          <a:xfrm>
            <a:off x="243839" y="5722750"/>
            <a:ext cx="923979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" dirty="0">
              <a:solidFill>
                <a:schemeClr val="bg1"/>
              </a:solidFill>
              <a:latin typeface="Gotham Book" pitchFamily="50" charset="0"/>
              <a:ea typeface="ChunkFive" charset="0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3522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F473D043456144BF929F0E95F448E8" ma:contentTypeVersion="16" ma:contentTypeDescription="Create a new document." ma:contentTypeScope="" ma:versionID="9dd27148337e69d1188d777999b74cf9">
  <xsd:schema xmlns:xsd="http://www.w3.org/2001/XMLSchema" xmlns:xs="http://www.w3.org/2001/XMLSchema" xmlns:p="http://schemas.microsoft.com/office/2006/metadata/properties" xmlns:ns2="42c3954e-35a4-4de2-b5da-b6ff06a13f44" xmlns:ns3="d031af82-cd7e-4faa-8cfe-eb022cee2fe2" targetNamespace="http://schemas.microsoft.com/office/2006/metadata/properties" ma:root="true" ma:fieldsID="4b1635f882cac03c3b27985a1c4e52f0" ns2:_="" ns3:_="">
    <xsd:import namespace="42c3954e-35a4-4de2-b5da-b6ff06a13f44"/>
    <xsd:import namespace="d031af82-cd7e-4faa-8cfe-eb022cee2f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charmaine" minOccurs="0"/>
                <xsd:element ref="ns2:charmaine0" minOccurs="0"/>
                <xsd:element ref="ns2:Charmaine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3954e-35a4-4de2-b5da-b6ff06a13f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charmaine" ma:index="21" nillable="true" ma:displayName="charmaine " ma:description="will need to be packaged with the short one" ma:format="Dropdown" ma:internalName="charmaine">
      <xsd:simpleType>
        <xsd:restriction base="dms:Text">
          <xsd:maxLength value="255"/>
        </xsd:restriction>
      </xsd:simpleType>
    </xsd:element>
    <xsd:element name="charmaine0" ma:index="22" nillable="true" ma:displayName="charmaine" ma:description="one minute version doesn't end well very jerky repetititve end " ma:format="Dropdown" ma:internalName="charmaine0">
      <xsd:simpleType>
        <xsd:restriction base="dms:Text">
          <xsd:maxLength value="255"/>
        </xsd:restriction>
      </xsd:simpleType>
    </xsd:element>
    <xsd:element name="Charmaine1" ma:index="23" nillable="true" ma:displayName="Charmaine" ma:description="comparison starts off with the chart as the still before the video" ma:format="Dropdown" ma:internalName="Charmaine1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1af82-cd7e-4faa-8cfe-eb022cee2fe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armaine1 xmlns="42c3954e-35a4-4de2-b5da-b6ff06a13f44" xsi:nil="true"/>
    <charmaine xmlns="42c3954e-35a4-4de2-b5da-b6ff06a13f44" xsi:nil="true"/>
    <charmaine0 xmlns="42c3954e-35a4-4de2-b5da-b6ff06a13f44" xsi:nil="true"/>
  </documentManagement>
</p:properties>
</file>

<file path=customXml/itemProps1.xml><?xml version="1.0" encoding="utf-8"?>
<ds:datastoreItem xmlns:ds="http://schemas.openxmlformats.org/officeDocument/2006/customXml" ds:itemID="{46C241AF-60A8-4393-B800-8FBA049E71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7406A0-69A4-44F3-9435-2E576584A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c3954e-35a4-4de2-b5da-b6ff06a13f44"/>
    <ds:schemaRef ds:uri="d031af82-cd7e-4faa-8cfe-eb022cee2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6CB2D4-0357-406D-B3A2-EE52B5670984}">
  <ds:schemaRefs>
    <ds:schemaRef ds:uri="d031af82-cd7e-4faa-8cfe-eb022cee2fe2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2c3954e-35a4-4de2-b5da-b6ff06a13f4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43587</TotalTime>
  <Words>303</Words>
  <Application>Microsoft Office PowerPoint</Application>
  <PresentationFormat>Widescreen</PresentationFormat>
  <Paragraphs>29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Gotham Bold</vt:lpstr>
      <vt:lpstr>Gotham Book</vt:lpstr>
      <vt:lpstr>Gotham Medium</vt:lpstr>
      <vt:lpstr>1_OMA slides - basic Full expression logo</vt:lpstr>
      <vt:lpstr>Shoppers are poised for  pre-Christmas spend</vt:lpstr>
      <vt:lpstr>Retail sales predicted to increase pre-Christmas</vt:lpstr>
      <vt:lpstr>Outdoor influences shoppers at the right time</vt:lpstr>
      <vt:lpstr>Outdoor influences three out of five shoppers prior to purchase</vt:lpstr>
      <vt:lpstr>Outdoor also influences Online and Mobile retail 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Emma Ward</cp:lastModifiedBy>
  <cp:revision>746</cp:revision>
  <cp:lastPrinted>2019-01-28T22:31:37Z</cp:lastPrinted>
  <dcterms:created xsi:type="dcterms:W3CDTF">2018-11-28T03:58:55Z</dcterms:created>
  <dcterms:modified xsi:type="dcterms:W3CDTF">2021-10-29T01:50:29Z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8EA08666-5884-4550-84A7-4F231D4736FB</vt:lpwstr>
  </property>
  <property fmtid="{D5CDD505-2E9C-101B-9397-08002B2CF9AE}" pid="3" name="ArticulatePath">
    <vt:lpwstr>FINAL_AOOH_March</vt:lpwstr>
  </property>
  <property fmtid="{D5CDD505-2E9C-101B-9397-08002B2CF9AE}" pid="4" name="Order">
    <vt:lpwstr>9747500.00000000</vt:lpwstr>
  </property>
  <property fmtid="{D5CDD505-2E9C-101B-9397-08002B2CF9AE}" pid="5" name="ContentTypeId">
    <vt:lpwstr>0x010100ACF473D043456144BF929F0E95F448E8</vt:lpwstr>
  </property>
</Properties>
</file>