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</p:sldMasterIdLst>
  <p:notesMasterIdLst>
    <p:notesMasterId r:id="rId13"/>
  </p:notesMasterIdLst>
  <p:handoutMasterIdLst>
    <p:handoutMasterId r:id="rId14"/>
  </p:handoutMasterIdLst>
  <p:sldIdLst>
    <p:sldId id="343" r:id="rId5"/>
    <p:sldId id="893" r:id="rId6"/>
    <p:sldId id="896" r:id="rId7"/>
    <p:sldId id="895" r:id="rId8"/>
    <p:sldId id="894" r:id="rId9"/>
    <p:sldId id="897" r:id="rId10"/>
    <p:sldId id="898" r:id="rId11"/>
    <p:sldId id="868" r:id="rId12"/>
  </p:sldIdLst>
  <p:sldSz cx="12192000" cy="6858000"/>
  <p:notesSz cx="6797675" cy="99266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C6473E-1904-3938-75DE-9C5D8F2CE546}" name="Julie Jensen" initials="JJ" userId="S::julie.jensen@oma.org.au::fc282bf2-8f9f-40fa-87b4-57e119bd4b9f" providerId="AD"/>
  <p188:author id="{C2483895-7D2B-6B12-1FF1-DECE62A4B884}" name="Charmaine Moldrich" initials="CM" userId="S::charmaine.moldrich@oma.org.au::5b6d9c59-670e-45f3-b26b-27dffd1224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4BC7E1"/>
    <a:srgbClr val="EB922A"/>
    <a:srgbClr val="725497"/>
    <a:srgbClr val="000000"/>
    <a:srgbClr val="27AC4E"/>
    <a:srgbClr val="76CCD1"/>
    <a:srgbClr val="BFBFBF"/>
    <a:srgbClr val="E8C8C6"/>
    <a:srgbClr val="4AD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7F216-8487-4921-A579-CB5A43ADDA4C}" v="6" dt="2023-07-27T03:24:41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6" y="5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Halpern" userId="1c4b2d3c-cd43-46df-8e83-cd34d9aada21" providerId="ADAL" clId="{1317F216-8487-4921-A579-CB5A43ADDA4C}"/>
    <pc:docChg chg="undo custSel modSld">
      <pc:chgData name="Samantha Halpern" userId="1c4b2d3c-cd43-46df-8e83-cd34d9aada21" providerId="ADAL" clId="{1317F216-8487-4921-A579-CB5A43ADDA4C}" dt="2023-07-27T03:24:41.322" v="6" actId="14826"/>
      <pc:docMkLst>
        <pc:docMk/>
      </pc:docMkLst>
      <pc:sldChg chg="modSp">
        <pc:chgData name="Samantha Halpern" userId="1c4b2d3c-cd43-46df-8e83-cd34d9aada21" providerId="ADAL" clId="{1317F216-8487-4921-A579-CB5A43ADDA4C}" dt="2023-07-27T03:23:42.452" v="5" actId="14826"/>
        <pc:sldMkLst>
          <pc:docMk/>
          <pc:sldMk cId="3263192962" sldId="894"/>
        </pc:sldMkLst>
        <pc:picChg chg="mod">
          <ac:chgData name="Samantha Halpern" userId="1c4b2d3c-cd43-46df-8e83-cd34d9aada21" providerId="ADAL" clId="{1317F216-8487-4921-A579-CB5A43ADDA4C}" dt="2023-07-27T03:23:42.452" v="5" actId="14826"/>
          <ac:picMkLst>
            <pc:docMk/>
            <pc:sldMk cId="3263192962" sldId="894"/>
            <ac:picMk id="3" creationId="{3DE339F1-553B-9BEB-AE09-3153D6CAB328}"/>
          </ac:picMkLst>
        </pc:picChg>
      </pc:sldChg>
      <pc:sldChg chg="addSp delSp modSp mod">
        <pc:chgData name="Samantha Halpern" userId="1c4b2d3c-cd43-46df-8e83-cd34d9aada21" providerId="ADAL" clId="{1317F216-8487-4921-A579-CB5A43ADDA4C}" dt="2023-07-27T03:22:07.055" v="4" actId="14826"/>
        <pc:sldMkLst>
          <pc:docMk/>
          <pc:sldMk cId="1623320620" sldId="895"/>
        </pc:sldMkLst>
        <pc:picChg chg="add del mod">
          <ac:chgData name="Samantha Halpern" userId="1c4b2d3c-cd43-46df-8e83-cd34d9aada21" providerId="ADAL" clId="{1317F216-8487-4921-A579-CB5A43ADDA4C}" dt="2023-07-27T03:22:07.055" v="4" actId="14826"/>
          <ac:picMkLst>
            <pc:docMk/>
            <pc:sldMk cId="1623320620" sldId="895"/>
            <ac:picMk id="13" creationId="{E12BBCC1-F6A1-5238-238E-163A7FC3E3EE}"/>
          </ac:picMkLst>
        </pc:picChg>
      </pc:sldChg>
      <pc:sldChg chg="modSp">
        <pc:chgData name="Samantha Halpern" userId="1c4b2d3c-cd43-46df-8e83-cd34d9aada21" providerId="ADAL" clId="{1317F216-8487-4921-A579-CB5A43ADDA4C}" dt="2023-07-27T03:24:41.322" v="6" actId="14826"/>
        <pc:sldMkLst>
          <pc:docMk/>
          <pc:sldMk cId="549056494" sldId="897"/>
        </pc:sldMkLst>
        <pc:picChg chg="mod">
          <ac:chgData name="Samantha Halpern" userId="1c4b2d3c-cd43-46df-8e83-cd34d9aada21" providerId="ADAL" clId="{1317F216-8487-4921-A579-CB5A43ADDA4C}" dt="2023-07-27T03:24:41.322" v="6" actId="14826"/>
          <ac:picMkLst>
            <pc:docMk/>
            <pc:sldMk cId="549056494" sldId="897"/>
            <ac:picMk id="10" creationId="{DB7B283E-D351-DBDB-200F-9C36F3FCAF8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794D-72FC-8A48-A509-F61C0F60D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4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4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70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57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4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0" y="0"/>
            <a:ext cx="6096000" cy="68550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8286435" y="2742646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89963" y="305519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9963" y="163914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703" r:id="rId3"/>
    <p:sldLayoutId id="2147483700" r:id="rId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C6357-A5FC-0E42-5784-6C4130375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863" y="1"/>
            <a:ext cx="1223486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408661" y="0"/>
            <a:ext cx="4128221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571" y="1850794"/>
            <a:ext cx="5001872" cy="3958867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br>
              <a:rPr lang="en-US" sz="4000" dirty="0"/>
            </a:br>
            <a:endParaRPr lang="en-US" sz="40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570" y="4925677"/>
            <a:ext cx="3826669" cy="141535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July 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958572" y="4713047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02" y="176305"/>
            <a:ext cx="2276174" cy="142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427827-30CB-48E9-9FDD-E814E6CFC9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9CDA-4A9E-F22E-620B-386ECBF7B59E}"/>
              </a:ext>
            </a:extLst>
          </p:cNvPr>
          <p:cNvSpPr txBox="1"/>
          <p:nvPr/>
        </p:nvSpPr>
        <p:spPr>
          <a:xfrm>
            <a:off x="805156" y="1726499"/>
            <a:ext cx="349579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Special edition:</a:t>
            </a:r>
          </a:p>
          <a:p>
            <a:r>
              <a:rPr lang="en-US" sz="36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Public transport  advertising</a:t>
            </a:r>
            <a:endParaRPr lang="en-AU" sz="3600" dirty="0">
              <a:solidFill>
                <a:schemeClr val="bg1"/>
              </a:solidFill>
              <a:latin typeface="Gotham Bold"/>
              <a:cs typeface="Gotham Bold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00826" y="369488"/>
            <a:ext cx="4714874" cy="1233579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AU" sz="3600" b="1" dirty="0">
                <a:solidFill>
                  <a:srgbClr val="FFC000"/>
                </a:solidFill>
              </a:rPr>
              <a:t>Public transport advertising is remembered &amp; drives 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6477000" y="3038476"/>
            <a:ext cx="5520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A recent study, commissioned by TorchMedia, profiled people using public transport across the five capital cities. The aim of the study was to gain a deeper understanding of advertising effectiveness via trains, buses, trams and ferries, as well as commuter </a:t>
            </a:r>
            <a:r>
              <a:rPr lang="en-US" dirty="0" err="1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behaviours</a:t>
            </a: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 when travelling.</a:t>
            </a:r>
            <a:b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</a:br>
            <a:endParaRPr lang="en-US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In this Anatomy of Out of Home, we share some of the key stats that show why transport advertising is so effective.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0E38D7-1369-E499-4D0F-B35D2143D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6001" cy="68698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82A4CC-F946-C6DB-3CA6-434EBABF56B8}"/>
              </a:ext>
            </a:extLst>
          </p:cNvPr>
          <p:cNvSpPr/>
          <p:nvPr/>
        </p:nvSpPr>
        <p:spPr>
          <a:xfrm>
            <a:off x="2581275" y="3790950"/>
            <a:ext cx="600075" cy="1333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4B9BF-0ED5-0317-6061-E45F265E4626}"/>
              </a:ext>
            </a:extLst>
          </p:cNvPr>
          <p:cNvSpPr txBox="1"/>
          <p:nvPr/>
        </p:nvSpPr>
        <p:spPr>
          <a:xfrm>
            <a:off x="6477000" y="6347780"/>
            <a:ext cx="501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i="1" dirty="0">
                <a:latin typeface="Gotham Book" pitchFamily="50" charset="0"/>
                <a:cs typeface="Gotham Book" pitchFamily="50" charset="0"/>
              </a:rPr>
              <a:t>Enroute to Engage: Transit Media Effectiveness Study</a:t>
            </a:r>
            <a:r>
              <a:rPr lang="en-AU" sz="900" dirty="0">
                <a:latin typeface="Gotham Book" pitchFamily="50" charset="0"/>
                <a:cs typeface="Gotham Book" pitchFamily="50" charset="0"/>
              </a:rPr>
              <a:t>, TorchMedia and GfK Consumer Intelligence &amp; Consulting, November 2022</a:t>
            </a:r>
            <a:r>
              <a:rPr lang="en-AU" sz="900" i="1" dirty="0">
                <a:latin typeface="Gotham Book" pitchFamily="50" charset="0"/>
                <a:cs typeface="Gotham Book" pitchFamily="50" charset="0"/>
              </a:rPr>
              <a:t> </a:t>
            </a:r>
            <a:endParaRPr lang="en-US" sz="900" i="1" dirty="0"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62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99" y="478997"/>
            <a:ext cx="5011808" cy="1723782"/>
          </a:xfrm>
        </p:spPr>
        <p:txBody>
          <a:bodyPr anchor="t">
            <a:no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ld"/>
                <a:cs typeface="Gotham Bold" pitchFamily="50" charset="0"/>
              </a:rPr>
              <a:t>People remember the ads they see while travelling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30308C-ADDE-B5EB-4240-A01AADA44C33}"/>
              </a:ext>
            </a:extLst>
          </p:cNvPr>
          <p:cNvGrpSpPr/>
          <p:nvPr/>
        </p:nvGrpSpPr>
        <p:grpSpPr>
          <a:xfrm>
            <a:off x="605920" y="2439229"/>
            <a:ext cx="4670965" cy="2923878"/>
            <a:chOff x="850875" y="1892644"/>
            <a:chExt cx="4958702" cy="30596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9D736-CE70-4040-A9B5-C48370052125}"/>
                </a:ext>
              </a:extLst>
            </p:cNvPr>
            <p:cNvSpPr txBox="1"/>
            <p:nvPr/>
          </p:nvSpPr>
          <p:spPr>
            <a:xfrm>
              <a:off x="976883" y="1892644"/>
              <a:ext cx="4509518" cy="231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chemeClr val="accent2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42%</a:t>
              </a:r>
              <a:endParaRPr lang="en-AU" sz="8000" dirty="0">
                <a:solidFill>
                  <a:schemeClr val="accent2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49AC3B-B387-DC2C-4B20-5D586EB052B4}"/>
                </a:ext>
              </a:extLst>
            </p:cNvPr>
            <p:cNvSpPr txBox="1"/>
            <p:nvPr/>
          </p:nvSpPr>
          <p:spPr>
            <a:xfrm>
              <a:off x="850875" y="4211523"/>
              <a:ext cx="4958702" cy="7407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0" i="0" dirty="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recall advertising they’ve seen while travelling on public transport.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59F7D60-17D4-2E1E-A690-4B7077D9D182}"/>
              </a:ext>
            </a:extLst>
          </p:cNvPr>
          <p:cNvSpPr txBox="1"/>
          <p:nvPr/>
        </p:nvSpPr>
        <p:spPr>
          <a:xfrm>
            <a:off x="435499" y="6025397"/>
            <a:ext cx="501180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14549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rPr>
              <a:t>Base: Total interviews (n = 527)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14549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rPr>
              <a:t>Reference: A2 (In the past month while travelling via [INSERT MODE], do you recall having seen any advertising in these areas?)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728394-E7D1-7FA9-12B2-B47C9006A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9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6752202" y="348469"/>
            <a:ext cx="5030224" cy="10993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ld"/>
                <a:cs typeface="Gotham Bold" pitchFamily="50" charset="0"/>
              </a:rPr>
              <a:t>People remember the ads they see while waiting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otham Bold"/>
              <a:cs typeface="Gotham Bold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B05F-9097-B300-37BB-2F48C2C83525}"/>
              </a:ext>
            </a:extLst>
          </p:cNvPr>
          <p:cNvGrpSpPr/>
          <p:nvPr/>
        </p:nvGrpSpPr>
        <p:grpSpPr>
          <a:xfrm>
            <a:off x="6888542" y="2031740"/>
            <a:ext cx="4963208" cy="2794520"/>
            <a:chOff x="933305" y="1856037"/>
            <a:chExt cx="4700176" cy="26078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C2846-71A6-9DDE-9951-0A73FBECB6F5}"/>
                </a:ext>
              </a:extLst>
            </p:cNvPr>
            <p:cNvSpPr txBox="1"/>
            <p:nvPr/>
          </p:nvSpPr>
          <p:spPr>
            <a:xfrm>
              <a:off x="933305" y="1856037"/>
              <a:ext cx="4553094" cy="206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chemeClr val="accent1"/>
                  </a:solidFill>
                  <a:latin typeface="Gotham Bold" pitchFamily="50" charset="0"/>
                  <a:cs typeface="Gotham Bold" pitchFamily="50" charset="0"/>
                </a:rPr>
                <a:t>47%</a:t>
              </a:r>
              <a:endParaRPr lang="en-AU" sz="8000" dirty="0">
                <a:solidFill>
                  <a:schemeClr val="accent1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0F53B-1CCA-2349-6C2C-E4E4A89B6E2A}"/>
                </a:ext>
              </a:extLst>
            </p:cNvPr>
            <p:cNvSpPr txBox="1"/>
            <p:nvPr/>
          </p:nvSpPr>
          <p:spPr>
            <a:xfrm>
              <a:off x="933305" y="3803261"/>
              <a:ext cx="4700176" cy="6605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0" i="0" dirty="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recall advertising they’ve seen while waiting for public transport.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134943-C9DC-F1BC-281F-2B90972FAFA4}"/>
              </a:ext>
            </a:extLst>
          </p:cNvPr>
          <p:cNvSpPr txBox="1"/>
          <p:nvPr/>
        </p:nvSpPr>
        <p:spPr>
          <a:xfrm>
            <a:off x="6479519" y="6155314"/>
            <a:ext cx="550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Gotham Book" pitchFamily="50" charset="0"/>
                <a:cs typeface="Gotham Book" pitchFamily="50" charset="0"/>
              </a:rPr>
              <a:t>Base: Total interviews (n = 527) </a:t>
            </a:r>
            <a:br>
              <a:rPr lang="en-US" sz="900" dirty="0">
                <a:latin typeface="Gotham Book" pitchFamily="50" charset="0"/>
                <a:cs typeface="Gotham Book" pitchFamily="50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 Book"/>
              </a:rPr>
              <a:t>Reference: A2 (In the past month while travelling via [INSERT MODE], do you recall having seen any advertising in these areas?)</a:t>
            </a:r>
          </a:p>
          <a:p>
            <a:endParaRPr lang="en-US" sz="9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2BBCC1-F6A1-5238-238E-163A7FC3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" r="4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2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81" y="432154"/>
            <a:ext cx="4932841" cy="1723782"/>
          </a:xfrm>
        </p:spPr>
        <p:txBody>
          <a:bodyPr anchor="t">
            <a:no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ld"/>
                <a:cs typeface="Gotham Bold" pitchFamily="50" charset="0"/>
              </a:rPr>
              <a:t>People on public transport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ld"/>
                <a:cs typeface="Gotham Bold" pitchFamily="50" charset="0"/>
              </a:rPr>
              <a:t> seek more information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30308C-ADDE-B5EB-4240-A01AADA44C33}"/>
              </a:ext>
            </a:extLst>
          </p:cNvPr>
          <p:cNvGrpSpPr/>
          <p:nvPr/>
        </p:nvGrpSpPr>
        <p:grpSpPr>
          <a:xfrm>
            <a:off x="579247" y="2526810"/>
            <a:ext cx="5011807" cy="3231654"/>
            <a:chOff x="737247" y="2251465"/>
            <a:chExt cx="5120046" cy="32316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9D736-CE70-4040-A9B5-C48370052125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rgbClr val="FFC000"/>
                  </a:solidFill>
                  <a:latin typeface="Gotham Bold" pitchFamily="50" charset="0"/>
                  <a:cs typeface="Gotham Bold" pitchFamily="50" charset="0"/>
                </a:rPr>
                <a:t>56%</a:t>
              </a:r>
              <a:endParaRPr lang="en-AU" sz="8000" dirty="0">
                <a:solidFill>
                  <a:srgbClr val="FFC000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49AC3B-B387-DC2C-4B20-5D586EB052B4}"/>
                </a:ext>
              </a:extLst>
            </p:cNvPr>
            <p:cNvSpPr txBox="1"/>
            <p:nvPr/>
          </p:nvSpPr>
          <p:spPr>
            <a:xfrm>
              <a:off x="737247" y="4467456"/>
              <a:ext cx="512004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dirty="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say they would research products being advertised, if the advertisement was of interest to them.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59F7D60-17D4-2E1E-A690-4B7077D9D182}"/>
              </a:ext>
            </a:extLst>
          </p:cNvPr>
          <p:cNvSpPr txBox="1"/>
          <p:nvPr/>
        </p:nvSpPr>
        <p:spPr>
          <a:xfrm>
            <a:off x="500281" y="6129338"/>
            <a:ext cx="501180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Gotham Book" pitchFamily="50" charset="0"/>
                <a:cs typeface="Gotham Book" pitchFamily="50" charset="0"/>
              </a:rPr>
              <a:t>Base: Total interviews (n = 527) </a:t>
            </a:r>
            <a:br>
              <a:rPr lang="en-US" sz="900" dirty="0">
                <a:latin typeface="Gotham Book" pitchFamily="50" charset="0"/>
                <a:cs typeface="Gotham Book" pitchFamily="50" charset="0"/>
              </a:rPr>
            </a:br>
            <a:r>
              <a:rPr lang="en-US" sz="900" dirty="0">
                <a:latin typeface="Gotham Book" pitchFamily="50" charset="0"/>
                <a:cs typeface="Gotham Book" pitchFamily="50" charset="0"/>
              </a:rPr>
              <a:t>Reference: Assuming that the product, event or service being advertised was of interest to you, which, if any, of the following would you most likely do after seeing ads like these?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339F1-553B-9BEB-AE09-3153D6CAB3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8" b="16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319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6630960" y="545759"/>
            <a:ext cx="5357132" cy="10993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ld"/>
                <a:cs typeface="Gotham Bold" pitchFamily="50" charset="0"/>
              </a:rPr>
              <a:t>Transport advertising drives action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B05F-9097-B300-37BB-2F48C2C83525}"/>
              </a:ext>
            </a:extLst>
          </p:cNvPr>
          <p:cNvGrpSpPr/>
          <p:nvPr/>
        </p:nvGrpSpPr>
        <p:grpSpPr>
          <a:xfrm>
            <a:off x="6726342" y="2127319"/>
            <a:ext cx="5014926" cy="2911139"/>
            <a:chOff x="737247" y="1598008"/>
            <a:chExt cx="4749153" cy="32162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C2846-71A6-9DDE-9951-0A73FBECB6F5}"/>
                </a:ext>
              </a:extLst>
            </p:cNvPr>
            <p:cNvSpPr txBox="1"/>
            <p:nvPr/>
          </p:nvSpPr>
          <p:spPr>
            <a:xfrm>
              <a:off x="737247" y="1598008"/>
              <a:ext cx="4749153" cy="2448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chemeClr val="accent5"/>
                  </a:solidFill>
                  <a:latin typeface="Gotham Bold" pitchFamily="50" charset="0"/>
                  <a:cs typeface="Gotham Bold" pitchFamily="50" charset="0"/>
                </a:rPr>
                <a:t>71%</a:t>
              </a:r>
              <a:endParaRPr lang="en-AU" sz="8000" dirty="0">
                <a:solidFill>
                  <a:schemeClr val="accent5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0F53B-1CCA-2349-6C2C-E4E4A89B6E2A}"/>
                </a:ext>
              </a:extLst>
            </p:cNvPr>
            <p:cNvSpPr txBox="1"/>
            <p:nvPr/>
          </p:nvSpPr>
          <p:spPr>
            <a:xfrm>
              <a:off x="888090" y="3692118"/>
              <a:ext cx="4447466" cy="1122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dirty="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have taken action within seven days after seeing an ad on public transport.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7B283E-D351-DBDB-200F-9C36F3FCAF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" r="7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134943-C9DC-F1BC-281F-2B90972FAFA4}"/>
              </a:ext>
            </a:extLst>
          </p:cNvPr>
          <p:cNvSpPr txBox="1"/>
          <p:nvPr/>
        </p:nvSpPr>
        <p:spPr>
          <a:xfrm>
            <a:off x="6479519" y="6002914"/>
            <a:ext cx="550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Gotham Book" pitchFamily="50" charset="0"/>
                <a:cs typeface="Gotham Book" pitchFamily="50" charset="0"/>
              </a:rPr>
              <a:t>Base: Among who saw an ad in public transport (n = 404)</a:t>
            </a:r>
          </a:p>
          <a:p>
            <a:r>
              <a:rPr lang="en-US" sz="900" dirty="0">
                <a:latin typeface="Gotham Book" pitchFamily="50" charset="0"/>
                <a:cs typeface="Gotham Book" pitchFamily="50" charset="0"/>
              </a:rPr>
              <a:t>Reference: A2b (As a result of having seen advertising while travelling via [INSERT MODE], which, if any of the following have you done, either during your journey or within the same week you travelled?)</a:t>
            </a:r>
          </a:p>
        </p:txBody>
      </p:sp>
    </p:spTree>
    <p:extLst>
      <p:ext uri="{BB962C8B-B14F-4D97-AF65-F5344CB8AC3E}">
        <p14:creationId xmlns:p14="http://schemas.microsoft.com/office/powerpoint/2010/main" val="54905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81" y="432154"/>
            <a:ext cx="5233769" cy="1723782"/>
          </a:xfrm>
        </p:spPr>
        <p:txBody>
          <a:bodyPr anchor="t">
            <a:no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ld"/>
                <a:cs typeface="Gotham Bold" pitchFamily="50" charset="0"/>
              </a:rPr>
              <a:t>Transport advertising leads to purchases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30308C-ADDE-B5EB-4240-A01AADA44C33}"/>
              </a:ext>
            </a:extLst>
          </p:cNvPr>
          <p:cNvGrpSpPr/>
          <p:nvPr/>
        </p:nvGrpSpPr>
        <p:grpSpPr>
          <a:xfrm>
            <a:off x="658214" y="2155936"/>
            <a:ext cx="4853875" cy="2746300"/>
            <a:chOff x="737247" y="2251465"/>
            <a:chExt cx="4958703" cy="27463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9D736-CE70-4040-A9B5-C48370052125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500" dirty="0">
                  <a:solidFill>
                    <a:srgbClr val="FFC000"/>
                  </a:solidFill>
                  <a:latin typeface="Gotham Bold" pitchFamily="50" charset="0"/>
                  <a:cs typeface="Gotham Bold" pitchFamily="50" charset="0"/>
                </a:rPr>
                <a:t>14%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49AC3B-B387-DC2C-4B20-5D586EB052B4}"/>
                </a:ext>
              </a:extLst>
            </p:cNvPr>
            <p:cNvSpPr txBox="1"/>
            <p:nvPr/>
          </p:nvSpPr>
          <p:spPr>
            <a:xfrm>
              <a:off x="737248" y="3982102"/>
              <a:ext cx="4958702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dirty="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Have purchased a product being advertised within seven days after seeing an ad on public transport.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59F7D60-17D4-2E1E-A690-4B7077D9D182}"/>
              </a:ext>
            </a:extLst>
          </p:cNvPr>
          <p:cNvSpPr txBox="1"/>
          <p:nvPr/>
        </p:nvSpPr>
        <p:spPr>
          <a:xfrm>
            <a:off x="500281" y="5902393"/>
            <a:ext cx="5011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Gotham Book" pitchFamily="50" charset="0"/>
                <a:cs typeface="Gotham Book" pitchFamily="50" charset="0"/>
              </a:rPr>
              <a:t>Base: Among who saw an ad in public transport (n = 404)</a:t>
            </a:r>
          </a:p>
          <a:p>
            <a:r>
              <a:rPr lang="en-US" sz="900" dirty="0">
                <a:latin typeface="Gotham Book" pitchFamily="50" charset="0"/>
                <a:cs typeface="Gotham Book" pitchFamily="50" charset="0"/>
              </a:rPr>
              <a:t>Reference: A2b (As a result of having seen advertising while travelling via [INSERT MODE], which, if any of the following have you done, either during your journey or within the same week you travelled?)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728394-E7D1-7FA9-12B2-B47C9006A9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333" r="2033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35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42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 dirty="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73D043456144BF929F0E95F448E8" ma:contentTypeVersion="20" ma:contentTypeDescription="Create a new document." ma:contentTypeScope="" ma:versionID="0497224e0934f35226feb2ced1cf70a7">
  <xsd:schema xmlns:xsd="http://www.w3.org/2001/XMLSchema" xmlns:xs="http://www.w3.org/2001/XMLSchema" xmlns:p="http://schemas.microsoft.com/office/2006/metadata/properties" xmlns:ns2="42c3954e-35a4-4de2-b5da-b6ff06a13f44" xmlns:ns3="d031af82-cd7e-4faa-8cfe-eb022cee2fe2" targetNamespace="http://schemas.microsoft.com/office/2006/metadata/properties" ma:root="true" ma:fieldsID="c8952e2f0d64e14f3d30eeceba9585ad" ns2:_="" ns3:_="">
    <xsd:import namespace="42c3954e-35a4-4de2-b5da-b6ff06a13f44"/>
    <xsd:import namespace="d031af82-cd7e-4faa-8cfe-eb022cee2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harmaine" minOccurs="0"/>
                <xsd:element ref="ns2:charmaine0" minOccurs="0"/>
                <xsd:element ref="ns2:Charmaine1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3954e-35a4-4de2-b5da-b6ff06a13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harmaine" ma:index="21" nillable="true" ma:displayName="charmaine " ma:description="will need to be packaged with the short one" ma:format="Dropdown" ma:internalName="charmaine">
      <xsd:simpleType>
        <xsd:restriction base="dms:Text">
          <xsd:maxLength value="255"/>
        </xsd:restriction>
      </xsd:simpleType>
    </xsd:element>
    <xsd:element name="charmaine0" ma:index="22" nillable="true" ma:displayName="charmaine" ma:description="one minute version doesn't end well very jerky repetititve end " ma:format="Dropdown" ma:internalName="charmaine0">
      <xsd:simpleType>
        <xsd:restriction base="dms:Text">
          <xsd:maxLength value="255"/>
        </xsd:restriction>
      </xsd:simpleType>
    </xsd:element>
    <xsd:element name="Charmaine1" ma:index="23" nillable="true" ma:displayName="Charmaine" ma:description="comparison starts off with the chart as the still before the video" ma:format="Dropdown" ma:internalName="Charmaine1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a25dd99-3a2c-474f-b279-3a351963df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af82-cd7e-4faa-8cfe-eb022cee2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6a9cd03-daa5-4438-9ab1-f509223024a6}" ma:internalName="TaxCatchAll" ma:showField="CatchAllData" ma:web="d031af82-cd7e-4faa-8cfe-eb022cee2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rmaine1 xmlns="42c3954e-35a4-4de2-b5da-b6ff06a13f44" xsi:nil="true"/>
    <charmaine xmlns="42c3954e-35a4-4de2-b5da-b6ff06a13f44" xsi:nil="true"/>
    <charmaine0 xmlns="42c3954e-35a4-4de2-b5da-b6ff06a13f44" xsi:nil="true"/>
    <TaxCatchAll xmlns="d031af82-cd7e-4faa-8cfe-eb022cee2fe2" xsi:nil="true"/>
    <lcf76f155ced4ddcb4097134ff3c332f xmlns="42c3954e-35a4-4de2-b5da-b6ff06a13f4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3EE626-5746-4998-A423-489C82043784}">
  <ds:schemaRefs>
    <ds:schemaRef ds:uri="42c3954e-35a4-4de2-b5da-b6ff06a13f44"/>
    <ds:schemaRef ds:uri="d031af82-cd7e-4faa-8cfe-eb022cee2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6CB2D4-0357-406D-B3A2-EE52B5670984}">
  <ds:schemaRefs>
    <ds:schemaRef ds:uri="http://purl.org/dc/dcmitype/"/>
    <ds:schemaRef ds:uri="http://purl.org/dc/elements/1.1/"/>
    <ds:schemaRef ds:uri="http://schemas.microsoft.com/office/2006/metadata/properties"/>
    <ds:schemaRef ds:uri="d031af82-cd7e-4faa-8cfe-eb022cee2fe2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2c3954e-35a4-4de2-b5da-b6ff06a13f44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6C241AF-60A8-4393-B800-8FBA049E71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6473</TotalTime>
  <Words>468</Words>
  <Application>Microsoft Office PowerPoint</Application>
  <PresentationFormat>Widescreen</PresentationFormat>
  <Paragraphs>36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 </vt:lpstr>
      <vt:lpstr>PowerPoint Presentation</vt:lpstr>
      <vt:lpstr>People remember the ads they see while travelling</vt:lpstr>
      <vt:lpstr>PowerPoint Presentation</vt:lpstr>
      <vt:lpstr>People on public transport seek more information</vt:lpstr>
      <vt:lpstr>PowerPoint Presentation</vt:lpstr>
      <vt:lpstr>Transport advertising leads to purchases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Samantha Halpern</cp:lastModifiedBy>
  <cp:revision>5</cp:revision>
  <cp:lastPrinted>2019-01-28T22:31:37Z</cp:lastPrinted>
  <dcterms:created xsi:type="dcterms:W3CDTF">2018-11-28T03:58:55Z</dcterms:created>
  <dcterms:modified xsi:type="dcterms:W3CDTF">2023-07-27T03:24:50Z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  <property fmtid="{D5CDD505-2E9C-101B-9397-08002B2CF9AE}" pid="4" name="Order">
    <vt:lpwstr>9747500.00000000</vt:lpwstr>
  </property>
  <property fmtid="{D5CDD505-2E9C-101B-9397-08002B2CF9AE}" pid="5" name="ContentTypeId">
    <vt:lpwstr>0x010100ACF473D043456144BF929F0E95F448E8</vt:lpwstr>
  </property>
  <property fmtid="{D5CDD505-2E9C-101B-9397-08002B2CF9AE}" pid="6" name="MediaServiceImageTags">
    <vt:lpwstr/>
  </property>
</Properties>
</file>