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4"/>
  </p:sldMasterIdLst>
  <p:notesMasterIdLst>
    <p:notesMasterId r:id="rId19"/>
  </p:notesMasterIdLst>
  <p:handoutMasterIdLst>
    <p:handoutMasterId r:id="rId20"/>
  </p:handoutMasterIdLst>
  <p:sldIdLst>
    <p:sldId id="921" r:id="rId5"/>
    <p:sldId id="893" r:id="rId6"/>
    <p:sldId id="942" r:id="rId7"/>
    <p:sldId id="924" r:id="rId8"/>
    <p:sldId id="933" r:id="rId9"/>
    <p:sldId id="934" r:id="rId10"/>
    <p:sldId id="944" r:id="rId11"/>
    <p:sldId id="943" r:id="rId12"/>
    <p:sldId id="941" r:id="rId13"/>
    <p:sldId id="940" r:id="rId14"/>
    <p:sldId id="945" r:id="rId15"/>
    <p:sldId id="929" r:id="rId16"/>
    <p:sldId id="946" r:id="rId17"/>
    <p:sldId id="868" r:id="rId18"/>
  </p:sldIdLst>
  <p:sldSz cx="12192000" cy="6858000"/>
  <p:notesSz cx="6797675" cy="9926638"/>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69BE14-D0E5-4F16-5D99-57D197BB473C}" name="Isabella Valenti" initials="IV" userId="S::isabella.valenti@oma.org.au::af7dcf8f-133b-4643-819d-973cda8c5967" providerId="AD"/>
  <p188:author id="{C5C6473E-1904-3938-75DE-9C5D8F2CE546}" name="Julie Jensen" initials="JJ" userId="S::julie.jensen@oma.org.au::fc282bf2-8f9f-40fa-87b4-57e119bd4b9f" providerId="AD"/>
  <p188:author id="{8F4E1876-F362-9997-1F3B-AA340165AD94}" name="Grant Guesdon" initials="GG" userId="S::grant.guesdon@oma.org.au::585d9460-5c43-47b3-9b84-8318463e2cb2" providerId="AD"/>
  <p188:author id="{C2483895-7D2B-6B12-1FF1-DECE62A4B884}" name="Charmaine Moldrich" initials="CM" userId="S::charmaine.moldrich@oma.org.au::5b6d9c59-670e-45f3-b26b-27dffd1224b8" providerId="AD"/>
  <p188:author id="{0B98ECCC-758E-2732-D2CF-38A9BAB2660A}" name="Tallulah Mills-Hicks" initials="TMH" userId="S::tallulah.mills-hicks@oma.org.au::0cca802c-f78f-44e0-b668-7a63475f926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ma Ward" initials="EW" lastIdx="3" clrIdx="0">
    <p:extLst>
      <p:ext uri="{19B8F6BF-5375-455C-9EA6-DF929625EA0E}">
        <p15:presenceInfo xmlns:p15="http://schemas.microsoft.com/office/powerpoint/2012/main" userId="S::emma.ward@oma.org.au::9ca49874-a06d-4a6f-b20a-27140799ff30" providerId="AD"/>
      </p:ext>
    </p:extLst>
  </p:cmAuthor>
  <p:cmAuthor id="2" name="Julie Jensen" initials="JJ" lastIdx="4" clrIdx="1">
    <p:extLst>
      <p:ext uri="{19B8F6BF-5375-455C-9EA6-DF929625EA0E}">
        <p15:presenceInfo xmlns:p15="http://schemas.microsoft.com/office/powerpoint/2012/main" userId="S-1-5-21-2056581283-3524442870-1869532693-1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AA4D"/>
    <a:srgbClr val="64518C"/>
    <a:srgbClr val="BDB5CF"/>
    <a:srgbClr val="D0C9DC"/>
    <a:srgbClr val="9D8DB4"/>
    <a:srgbClr val="7F6C9D"/>
    <a:srgbClr val="FFFFFF"/>
    <a:srgbClr val="F8F8F8"/>
    <a:srgbClr val="ACA0C1"/>
    <a:srgbClr val="574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18479D-E922-40E9-B469-4627F46A8097}" v="84" dt="2023-11-29T01:16:07.897"/>
    <p1510:client id="{69242500-0981-4294-A3B5-CB65AA3BD95A}" v="9" dt="2023-11-29T01:38:24.7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760" autoAdjust="0"/>
  </p:normalViewPr>
  <p:slideViewPr>
    <p:cSldViewPr snapToGrid="0">
      <p:cViewPr varScale="1">
        <p:scale>
          <a:sx n="80" d="100"/>
          <a:sy n="80" d="100"/>
        </p:scale>
        <p:origin x="1758" y="60"/>
      </p:cViewPr>
      <p:guideLst>
        <p:guide orient="horz" pos="213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lulah Mills-Hicks" userId="0cca802c-f78f-44e0-b668-7a63475f926f" providerId="ADAL" clId="{69242500-0981-4294-A3B5-CB65AA3BD95A}"/>
    <pc:docChg chg="undo custSel modSld">
      <pc:chgData name="Tallulah Mills-Hicks" userId="0cca802c-f78f-44e0-b668-7a63475f926f" providerId="ADAL" clId="{69242500-0981-4294-A3B5-CB65AA3BD95A}" dt="2023-11-29T03:31:48.976" v="59" actId="20577"/>
      <pc:docMkLst>
        <pc:docMk/>
      </pc:docMkLst>
      <pc:sldChg chg="modSp mod">
        <pc:chgData name="Tallulah Mills-Hicks" userId="0cca802c-f78f-44e0-b668-7a63475f926f" providerId="ADAL" clId="{69242500-0981-4294-A3B5-CB65AA3BD95A}" dt="2023-11-29T03:31:18.098" v="56" actId="20577"/>
        <pc:sldMkLst>
          <pc:docMk/>
          <pc:sldMk cId="4177621425" sldId="893"/>
        </pc:sldMkLst>
        <pc:spChg chg="mod">
          <ac:chgData name="Tallulah Mills-Hicks" userId="0cca802c-f78f-44e0-b668-7a63475f926f" providerId="ADAL" clId="{69242500-0981-4294-A3B5-CB65AA3BD95A}" dt="2023-11-29T01:46:25.985" v="48" actId="14100"/>
          <ac:spMkLst>
            <pc:docMk/>
            <pc:sldMk cId="4177621425" sldId="893"/>
            <ac:spMk id="4" creationId="{2185E7A1-CDB5-4904-A084-450F129524DE}"/>
          </ac:spMkLst>
        </pc:spChg>
        <pc:spChg chg="mod">
          <ac:chgData name="Tallulah Mills-Hicks" userId="0cca802c-f78f-44e0-b668-7a63475f926f" providerId="ADAL" clId="{69242500-0981-4294-A3B5-CB65AA3BD95A}" dt="2023-11-29T03:31:18.098" v="56" actId="20577"/>
          <ac:spMkLst>
            <pc:docMk/>
            <pc:sldMk cId="4177621425" sldId="893"/>
            <ac:spMk id="9" creationId="{D6749B6A-7F0C-4DE1-BD14-0610E6BF1772}"/>
          </ac:spMkLst>
        </pc:spChg>
      </pc:sldChg>
      <pc:sldChg chg="modSp mod">
        <pc:chgData name="Tallulah Mills-Hicks" userId="0cca802c-f78f-44e0-b668-7a63475f926f" providerId="ADAL" clId="{69242500-0981-4294-A3B5-CB65AA3BD95A}" dt="2023-11-29T01:39:07.035" v="45" actId="1076"/>
        <pc:sldMkLst>
          <pc:docMk/>
          <pc:sldMk cId="2392472270" sldId="929"/>
        </pc:sldMkLst>
        <pc:spChg chg="mod">
          <ac:chgData name="Tallulah Mills-Hicks" userId="0cca802c-f78f-44e0-b668-7a63475f926f" providerId="ADAL" clId="{69242500-0981-4294-A3B5-CB65AA3BD95A}" dt="2023-11-29T01:30:28.442" v="4" actId="2711"/>
          <ac:spMkLst>
            <pc:docMk/>
            <pc:sldMk cId="2392472270" sldId="929"/>
            <ac:spMk id="3" creationId="{FF180898-9B9A-EE09-F52C-D20E5CEE9C05}"/>
          </ac:spMkLst>
        </pc:spChg>
        <pc:spChg chg="mod">
          <ac:chgData name="Tallulah Mills-Hicks" userId="0cca802c-f78f-44e0-b668-7a63475f926f" providerId="ADAL" clId="{69242500-0981-4294-A3B5-CB65AA3BD95A}" dt="2023-11-29T01:39:07.035" v="45" actId="1076"/>
          <ac:spMkLst>
            <pc:docMk/>
            <pc:sldMk cId="2392472270" sldId="929"/>
            <ac:spMk id="6" creationId="{EED583D2-E3BC-31F7-B6E6-DA5E91B0FAE8}"/>
          </ac:spMkLst>
        </pc:spChg>
      </pc:sldChg>
      <pc:sldChg chg="modSp mod">
        <pc:chgData name="Tallulah Mills-Hicks" userId="0cca802c-f78f-44e0-b668-7a63475f926f" providerId="ADAL" clId="{69242500-0981-4294-A3B5-CB65AA3BD95A}" dt="2023-11-29T03:31:25.446" v="57" actId="20577"/>
        <pc:sldMkLst>
          <pc:docMk/>
          <pc:sldMk cId="1944298215" sldId="933"/>
        </pc:sldMkLst>
        <pc:spChg chg="mod">
          <ac:chgData name="Tallulah Mills-Hicks" userId="0cca802c-f78f-44e0-b668-7a63475f926f" providerId="ADAL" clId="{69242500-0981-4294-A3B5-CB65AA3BD95A}" dt="2023-11-29T03:31:25.446" v="57" actId="20577"/>
          <ac:spMkLst>
            <pc:docMk/>
            <pc:sldMk cId="1944298215" sldId="933"/>
            <ac:spMk id="7" creationId="{3EBB01E2-D684-588D-907D-6CA14D97D0B7}"/>
          </ac:spMkLst>
        </pc:spChg>
        <pc:graphicFrameChg chg="mod">
          <ac:chgData name="Tallulah Mills-Hicks" userId="0cca802c-f78f-44e0-b668-7a63475f926f" providerId="ADAL" clId="{69242500-0981-4294-A3B5-CB65AA3BD95A}" dt="2023-11-29T01:35:00.449" v="11" actId="403"/>
          <ac:graphicFrameMkLst>
            <pc:docMk/>
            <pc:sldMk cId="1944298215" sldId="933"/>
            <ac:graphicFrameMk id="4" creationId="{B11D3812-EED1-1AB7-2C4B-F94724133AC9}"/>
          </ac:graphicFrameMkLst>
        </pc:graphicFrameChg>
      </pc:sldChg>
      <pc:sldChg chg="modSp mod">
        <pc:chgData name="Tallulah Mills-Hicks" userId="0cca802c-f78f-44e0-b668-7a63475f926f" providerId="ADAL" clId="{69242500-0981-4294-A3B5-CB65AA3BD95A}" dt="2023-11-29T03:31:28.322" v="58" actId="20577"/>
        <pc:sldMkLst>
          <pc:docMk/>
          <pc:sldMk cId="1900382885" sldId="934"/>
        </pc:sldMkLst>
        <pc:spChg chg="mod">
          <ac:chgData name="Tallulah Mills-Hicks" userId="0cca802c-f78f-44e0-b668-7a63475f926f" providerId="ADAL" clId="{69242500-0981-4294-A3B5-CB65AA3BD95A}" dt="2023-11-29T03:31:28.322" v="58" actId="20577"/>
          <ac:spMkLst>
            <pc:docMk/>
            <pc:sldMk cId="1900382885" sldId="934"/>
            <ac:spMk id="5" creationId="{8CAA1BD2-CBCD-CA50-BB36-EDE122C0F320}"/>
          </ac:spMkLst>
        </pc:spChg>
        <pc:graphicFrameChg chg="mod">
          <ac:chgData name="Tallulah Mills-Hicks" userId="0cca802c-f78f-44e0-b668-7a63475f926f" providerId="ADAL" clId="{69242500-0981-4294-A3B5-CB65AA3BD95A}" dt="2023-11-29T01:34:39.494" v="7" actId="2711"/>
          <ac:graphicFrameMkLst>
            <pc:docMk/>
            <pc:sldMk cId="1900382885" sldId="934"/>
            <ac:graphicFrameMk id="2" creationId="{60EEB426-CB79-9942-E9F7-50D9738A77BE}"/>
          </ac:graphicFrameMkLst>
        </pc:graphicFrameChg>
      </pc:sldChg>
      <pc:sldChg chg="modSp mod">
        <pc:chgData name="Tallulah Mills-Hicks" userId="0cca802c-f78f-44e0-b668-7a63475f926f" providerId="ADAL" clId="{69242500-0981-4294-A3B5-CB65AA3BD95A}" dt="2023-11-29T01:47:28.973" v="52" actId="207"/>
        <pc:sldMkLst>
          <pc:docMk/>
          <pc:sldMk cId="2221314712" sldId="940"/>
        </pc:sldMkLst>
        <pc:spChg chg="mod">
          <ac:chgData name="Tallulah Mills-Hicks" userId="0cca802c-f78f-44e0-b668-7a63475f926f" providerId="ADAL" clId="{69242500-0981-4294-A3B5-CB65AA3BD95A}" dt="2023-11-29T01:47:28.973" v="52" actId="207"/>
          <ac:spMkLst>
            <pc:docMk/>
            <pc:sldMk cId="2221314712" sldId="940"/>
            <ac:spMk id="8" creationId="{7BE66E75-542A-3C68-7BAC-2EF7C8DDF530}"/>
          </ac:spMkLst>
        </pc:spChg>
      </pc:sldChg>
      <pc:sldChg chg="addSp modSp mod">
        <pc:chgData name="Tallulah Mills-Hicks" userId="0cca802c-f78f-44e0-b668-7a63475f926f" providerId="ADAL" clId="{69242500-0981-4294-A3B5-CB65AA3BD95A}" dt="2023-11-29T01:25:21.786" v="3" actId="34135"/>
        <pc:sldMkLst>
          <pc:docMk/>
          <pc:sldMk cId="4013470630" sldId="941"/>
        </pc:sldMkLst>
        <pc:spChg chg="add mod">
          <ac:chgData name="Tallulah Mills-Hicks" userId="0cca802c-f78f-44e0-b668-7a63475f926f" providerId="ADAL" clId="{69242500-0981-4294-A3B5-CB65AA3BD95A}" dt="2023-11-29T01:25:21.786" v="3" actId="34135"/>
          <ac:spMkLst>
            <pc:docMk/>
            <pc:sldMk cId="4013470630" sldId="941"/>
            <ac:spMk id="8" creationId="{F735BA75-DA5C-4635-C0E9-FEC4162BEB45}"/>
          </ac:spMkLst>
        </pc:spChg>
        <pc:grpChg chg="add mod">
          <ac:chgData name="Tallulah Mills-Hicks" userId="0cca802c-f78f-44e0-b668-7a63475f926f" providerId="ADAL" clId="{69242500-0981-4294-A3B5-CB65AA3BD95A}" dt="2023-11-29T01:25:21.786" v="3" actId="34135"/>
          <ac:grpSpMkLst>
            <pc:docMk/>
            <pc:sldMk cId="4013470630" sldId="941"/>
            <ac:grpSpMk id="9" creationId="{999B3F1A-6DEB-F2F0-DBE5-E961D8DE7523}"/>
          </ac:grpSpMkLst>
        </pc:grpChg>
        <pc:picChg chg="mod">
          <ac:chgData name="Tallulah Mills-Hicks" userId="0cca802c-f78f-44e0-b668-7a63475f926f" providerId="ADAL" clId="{69242500-0981-4294-A3B5-CB65AA3BD95A}" dt="2023-11-29T01:25:21.786" v="3" actId="34135"/>
          <ac:picMkLst>
            <pc:docMk/>
            <pc:sldMk cId="4013470630" sldId="941"/>
            <ac:picMk id="7" creationId="{BB0F7829-2FCE-7AEB-3B42-42408CF2FA93}"/>
          </ac:picMkLst>
        </pc:picChg>
      </pc:sldChg>
      <pc:sldChg chg="modSp mod">
        <pc:chgData name="Tallulah Mills-Hicks" userId="0cca802c-f78f-44e0-b668-7a63475f926f" providerId="ADAL" clId="{69242500-0981-4294-A3B5-CB65AA3BD95A}" dt="2023-11-29T03:31:48.976" v="59" actId="20577"/>
        <pc:sldMkLst>
          <pc:docMk/>
          <pc:sldMk cId="2329878974" sldId="942"/>
        </pc:sldMkLst>
        <pc:spChg chg="mod">
          <ac:chgData name="Tallulah Mills-Hicks" userId="0cca802c-f78f-44e0-b668-7a63475f926f" providerId="ADAL" clId="{69242500-0981-4294-A3B5-CB65AA3BD95A}" dt="2023-11-29T03:31:48.976" v="59" actId="20577"/>
          <ac:spMkLst>
            <pc:docMk/>
            <pc:sldMk cId="2329878974" sldId="942"/>
            <ac:spMk id="3" creationId="{39E5C84B-A5F9-52AD-C3CC-E2CF12E0D79C}"/>
          </ac:spMkLst>
        </pc:spChg>
        <pc:spChg chg="mod">
          <ac:chgData name="Tallulah Mills-Hicks" userId="0cca802c-f78f-44e0-b668-7a63475f926f" providerId="ADAL" clId="{69242500-0981-4294-A3B5-CB65AA3BD95A}" dt="2023-11-29T01:47:04.506" v="51" actId="207"/>
          <ac:spMkLst>
            <pc:docMk/>
            <pc:sldMk cId="2329878974" sldId="942"/>
            <ac:spMk id="8" creationId="{7BE66E75-542A-3C68-7BAC-2EF7C8DDF530}"/>
          </ac:spMkLst>
        </pc:spChg>
      </pc:sldChg>
      <pc:sldChg chg="modSp mod">
        <pc:chgData name="Tallulah Mills-Hicks" userId="0cca802c-f78f-44e0-b668-7a63475f926f" providerId="ADAL" clId="{69242500-0981-4294-A3B5-CB65AA3BD95A}" dt="2023-11-29T01:47:47.839" v="54" actId="255"/>
        <pc:sldMkLst>
          <pc:docMk/>
          <pc:sldMk cId="982687867" sldId="946"/>
        </pc:sldMkLst>
        <pc:spChg chg="mod">
          <ac:chgData name="Tallulah Mills-Hicks" userId="0cca802c-f78f-44e0-b668-7a63475f926f" providerId="ADAL" clId="{69242500-0981-4294-A3B5-CB65AA3BD95A}" dt="2023-11-29T01:38:38.195" v="41" actId="2711"/>
          <ac:spMkLst>
            <pc:docMk/>
            <pc:sldMk cId="982687867" sldId="946"/>
            <ac:spMk id="53" creationId="{C4008281-52BA-8AD2-C660-D03FF72F9065}"/>
          </ac:spMkLst>
        </pc:spChg>
        <pc:spChg chg="mod">
          <ac:chgData name="Tallulah Mills-Hicks" userId="0cca802c-f78f-44e0-b668-7a63475f926f" providerId="ADAL" clId="{69242500-0981-4294-A3B5-CB65AA3BD95A}" dt="2023-11-29T01:36:53.433" v="19" actId="255"/>
          <ac:spMkLst>
            <pc:docMk/>
            <pc:sldMk cId="982687867" sldId="946"/>
            <ac:spMk id="54" creationId="{06BB5540-6145-6A20-A31E-E5ECC6B07CF2}"/>
          </ac:spMkLst>
        </pc:spChg>
        <pc:spChg chg="mod">
          <ac:chgData name="Tallulah Mills-Hicks" userId="0cca802c-f78f-44e0-b668-7a63475f926f" providerId="ADAL" clId="{69242500-0981-4294-A3B5-CB65AA3BD95A}" dt="2023-11-29T01:37:43.434" v="29" actId="404"/>
          <ac:spMkLst>
            <pc:docMk/>
            <pc:sldMk cId="982687867" sldId="946"/>
            <ac:spMk id="56" creationId="{1AFC7E48-313C-C093-DEBC-2A83CAFDAFFF}"/>
          </ac:spMkLst>
        </pc:spChg>
        <pc:spChg chg="mod">
          <ac:chgData name="Tallulah Mills-Hicks" userId="0cca802c-f78f-44e0-b668-7a63475f926f" providerId="ADAL" clId="{69242500-0981-4294-A3B5-CB65AA3BD95A}" dt="2023-11-29T01:37:33.210" v="24" actId="404"/>
          <ac:spMkLst>
            <pc:docMk/>
            <pc:sldMk cId="982687867" sldId="946"/>
            <ac:spMk id="566" creationId="{3D88AB4E-80D2-FCE8-5DB7-FD2C09BB452D}"/>
          </ac:spMkLst>
        </pc:spChg>
        <pc:spChg chg="mod">
          <ac:chgData name="Tallulah Mills-Hicks" userId="0cca802c-f78f-44e0-b668-7a63475f926f" providerId="ADAL" clId="{69242500-0981-4294-A3B5-CB65AA3BD95A}" dt="2023-11-29T01:37:35.809" v="25" actId="404"/>
          <ac:spMkLst>
            <pc:docMk/>
            <pc:sldMk cId="982687867" sldId="946"/>
            <ac:spMk id="567" creationId="{28B372DE-8771-F5E2-8D74-1FABF0974472}"/>
          </ac:spMkLst>
        </pc:spChg>
        <pc:spChg chg="mod">
          <ac:chgData name="Tallulah Mills-Hicks" userId="0cca802c-f78f-44e0-b668-7a63475f926f" providerId="ADAL" clId="{69242500-0981-4294-A3B5-CB65AA3BD95A}" dt="2023-11-29T01:37:11.007" v="22" actId="255"/>
          <ac:spMkLst>
            <pc:docMk/>
            <pc:sldMk cId="982687867" sldId="946"/>
            <ac:spMk id="570" creationId="{9F0A4C26-5A95-B7DC-591E-CDC5C129507B}"/>
          </ac:spMkLst>
        </pc:spChg>
        <pc:spChg chg="mod">
          <ac:chgData name="Tallulah Mills-Hicks" userId="0cca802c-f78f-44e0-b668-7a63475f926f" providerId="ADAL" clId="{69242500-0981-4294-A3B5-CB65AA3BD95A}" dt="2023-11-29T01:47:47.839" v="54" actId="255"/>
          <ac:spMkLst>
            <pc:docMk/>
            <pc:sldMk cId="982687867" sldId="946"/>
            <ac:spMk id="573" creationId="{D680E8C4-E3F7-8F7D-B802-C04A6BDA27C4}"/>
          </ac:spMkLst>
        </pc:spChg>
        <pc:spChg chg="mod">
          <ac:chgData name="Tallulah Mills-Hicks" userId="0cca802c-f78f-44e0-b668-7a63475f926f" providerId="ADAL" clId="{69242500-0981-4294-A3B5-CB65AA3BD95A}" dt="2023-11-29T01:37:57.717" v="34" actId="404"/>
          <ac:spMkLst>
            <pc:docMk/>
            <pc:sldMk cId="982687867" sldId="946"/>
            <ac:spMk id="601" creationId="{45611D60-9E7A-2A32-8ADC-EF09BE30B5DC}"/>
          </ac:spMkLst>
        </pc:spChg>
        <pc:spChg chg="mod">
          <ac:chgData name="Tallulah Mills-Hicks" userId="0cca802c-f78f-44e0-b668-7a63475f926f" providerId="ADAL" clId="{69242500-0981-4294-A3B5-CB65AA3BD95A}" dt="2023-11-29T01:37:55.255" v="33" actId="404"/>
          <ac:spMkLst>
            <pc:docMk/>
            <pc:sldMk cId="982687867" sldId="946"/>
            <ac:spMk id="602" creationId="{11E0C9E9-55A4-0F3F-E37A-889EDC3C4372}"/>
          </ac:spMkLst>
        </pc:spChg>
        <pc:spChg chg="mod">
          <ac:chgData name="Tallulah Mills-Hicks" userId="0cca802c-f78f-44e0-b668-7a63475f926f" providerId="ADAL" clId="{69242500-0981-4294-A3B5-CB65AA3BD95A}" dt="2023-11-29T01:36:59.891" v="20" actId="255"/>
          <ac:spMkLst>
            <pc:docMk/>
            <pc:sldMk cId="982687867" sldId="946"/>
            <ac:spMk id="604" creationId="{2B2EAD59-B7C4-548C-6D7F-554BA4D2381B}"/>
          </ac:spMkLst>
        </pc:spChg>
        <pc:spChg chg="mod">
          <ac:chgData name="Tallulah Mills-Hicks" userId="0cca802c-f78f-44e0-b668-7a63475f926f" providerId="ADAL" clId="{69242500-0981-4294-A3B5-CB65AA3BD95A}" dt="2023-11-29T01:37:45.596" v="30" actId="404"/>
          <ac:spMkLst>
            <pc:docMk/>
            <pc:sldMk cId="982687867" sldId="946"/>
            <ac:spMk id="613" creationId="{6338218C-F775-0F31-02A0-A1803AACA397}"/>
          </ac:spMkLst>
        </pc:spChg>
        <pc:spChg chg="mod">
          <ac:chgData name="Tallulah Mills-Hicks" userId="0cca802c-f78f-44e0-b668-7a63475f926f" providerId="ADAL" clId="{69242500-0981-4294-A3B5-CB65AA3BD95A}" dt="2023-11-29T01:37:06.361" v="21" actId="255"/>
          <ac:spMkLst>
            <pc:docMk/>
            <pc:sldMk cId="982687867" sldId="946"/>
            <ac:spMk id="616" creationId="{B712582B-C0F0-53F3-ED89-27FB1BFDB005}"/>
          </ac:spMkLst>
        </pc:spChg>
        <pc:spChg chg="mod">
          <ac:chgData name="Tallulah Mills-Hicks" userId="0cca802c-f78f-44e0-b668-7a63475f926f" providerId="ADAL" clId="{69242500-0981-4294-A3B5-CB65AA3BD95A}" dt="2023-11-29T01:37:52.404" v="32" actId="404"/>
          <ac:spMkLst>
            <pc:docMk/>
            <pc:sldMk cId="982687867" sldId="946"/>
            <ac:spMk id="653" creationId="{57F1E33F-898A-56CD-77D7-71953720B510}"/>
          </ac:spMkLst>
        </pc:spChg>
        <pc:spChg chg="mod">
          <ac:chgData name="Tallulah Mills-Hicks" userId="0cca802c-f78f-44e0-b668-7a63475f926f" providerId="ADAL" clId="{69242500-0981-4294-A3B5-CB65AA3BD95A}" dt="2023-11-29T01:37:50.266" v="31" actId="404"/>
          <ac:spMkLst>
            <pc:docMk/>
            <pc:sldMk cId="982687867" sldId="946"/>
            <ac:spMk id="655" creationId="{B65BD664-FC64-0A36-15D3-4FFCC1E47873}"/>
          </ac:spMkLst>
        </pc:spChg>
        <pc:spChg chg="mod">
          <ac:chgData name="Tallulah Mills-Hicks" userId="0cca802c-f78f-44e0-b668-7a63475f926f" providerId="ADAL" clId="{69242500-0981-4294-A3B5-CB65AA3BD95A}" dt="2023-11-29T01:37:17.468" v="23" actId="255"/>
          <ac:spMkLst>
            <pc:docMk/>
            <pc:sldMk cId="982687867" sldId="946"/>
            <ac:spMk id="658" creationId="{0B34A6DC-9DAD-FEB0-84B3-707AC90B5836}"/>
          </ac:spMkLst>
        </pc:spChg>
        <pc:spChg chg="mod">
          <ac:chgData name="Tallulah Mills-Hicks" userId="0cca802c-f78f-44e0-b668-7a63475f926f" providerId="ADAL" clId="{69242500-0981-4294-A3B5-CB65AA3BD95A}" dt="2023-11-29T01:38:07.028" v="36" actId="404"/>
          <ac:spMkLst>
            <pc:docMk/>
            <pc:sldMk cId="982687867" sldId="946"/>
            <ac:spMk id="664" creationId="{7561E1A0-8841-43FF-6BD0-B6D004A0214E}"/>
          </ac:spMkLst>
        </pc:spChg>
        <pc:spChg chg="mod">
          <ac:chgData name="Tallulah Mills-Hicks" userId="0cca802c-f78f-44e0-b668-7a63475f926f" providerId="ADAL" clId="{69242500-0981-4294-A3B5-CB65AA3BD95A}" dt="2023-11-29T01:38:04.048" v="35" actId="404"/>
          <ac:spMkLst>
            <pc:docMk/>
            <pc:sldMk cId="982687867" sldId="946"/>
            <ac:spMk id="665" creationId="{A4B935B4-EB81-2EDD-6E6E-0B87737EE9F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344487141879065E-2"/>
          <c:y val="0.10852248205034863"/>
          <c:w val="0.9094280237631559"/>
          <c:h val="0.6766858837442643"/>
        </c:manualLayout>
      </c:layout>
      <c:barChart>
        <c:barDir val="col"/>
        <c:grouping val="clustered"/>
        <c:varyColors val="0"/>
        <c:ser>
          <c:idx val="0"/>
          <c:order val="0"/>
          <c:tx>
            <c:strRef>
              <c:f>Sheet1!$B$1</c:f>
              <c:strCache>
                <c:ptCount val="1"/>
                <c:pt idx="0">
                  <c:v>% leaving home each day (average)</c:v>
                </c:pt>
              </c:strCache>
            </c:strRef>
          </c:tx>
          <c:spPr>
            <a:solidFill>
              <a:srgbClr val="574181"/>
            </a:solidFill>
            <a:ln>
              <a:noFill/>
            </a:ln>
            <a:effectLst/>
          </c:spPr>
          <c:invertIfNegative val="0"/>
          <c:dPt>
            <c:idx val="2"/>
            <c:invertIfNegative val="0"/>
            <c:bubble3D val="0"/>
            <c:spPr>
              <a:solidFill>
                <a:srgbClr val="20AA4D"/>
              </a:solidFill>
              <a:ln>
                <a:noFill/>
              </a:ln>
              <a:effectLst/>
            </c:spPr>
            <c:extLst>
              <c:ext xmlns:c16="http://schemas.microsoft.com/office/drawing/2014/chart" uri="{C3380CC4-5D6E-409C-BE32-E72D297353CC}">
                <c16:uniqueId val="{00000001-5F86-4C0D-B212-8E6C5A890FDC}"/>
              </c:ext>
            </c:extLst>
          </c:dPt>
          <c:dLbls>
            <c:spPr>
              <a:noFill/>
              <a:ln>
                <a:noFill/>
              </a:ln>
              <a:effectLst/>
            </c:spPr>
            <c:txPr>
              <a:bodyPr rot="0" spcFirstLastPara="1" vertOverflow="ellipsis" vert="horz" wrap="square" anchor="ctr" anchorCtr="1"/>
              <a:lstStyle/>
              <a:p>
                <a:pPr algn="ctr">
                  <a:defRPr sz="1197" b="0" i="0" u="none" strike="noStrike" kern="1200" baseline="0">
                    <a:solidFill>
                      <a:schemeClr val="tx1"/>
                    </a:solidFill>
                    <a:latin typeface="Gotham Book" pitchFamily="50" charset="0"/>
                    <a:ea typeface="+mn-ea"/>
                    <a:cs typeface="Gotham Book"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Boomers (1946-64)</c:v>
                </c:pt>
                <c:pt idx="1">
                  <c:v>Gen X (1965-80)</c:v>
                </c:pt>
                <c:pt idx="2">
                  <c:v>Millenials (1981-96)</c:v>
                </c:pt>
                <c:pt idx="3">
                  <c:v>Gen Z (1997-2012)</c:v>
                </c:pt>
                <c:pt idx="4">
                  <c:v>Main Grocery Buyers</c:v>
                </c:pt>
              </c:strCache>
            </c:strRef>
          </c:cat>
          <c:val>
            <c:numRef>
              <c:f>Sheet1!$B$2:$B$6</c:f>
              <c:numCache>
                <c:formatCode>0%</c:formatCode>
                <c:ptCount val="5"/>
                <c:pt idx="0">
                  <c:v>0.82</c:v>
                </c:pt>
                <c:pt idx="1">
                  <c:v>0.83</c:v>
                </c:pt>
                <c:pt idx="2">
                  <c:v>0.81</c:v>
                </c:pt>
                <c:pt idx="3">
                  <c:v>0.78</c:v>
                </c:pt>
                <c:pt idx="4">
                  <c:v>0.82</c:v>
                </c:pt>
              </c:numCache>
            </c:numRef>
          </c:val>
          <c:extLst>
            <c:ext xmlns:c16="http://schemas.microsoft.com/office/drawing/2014/chart" uri="{C3380CC4-5D6E-409C-BE32-E72D297353CC}">
              <c16:uniqueId val="{00000002-5F86-4C0D-B212-8E6C5A890FDC}"/>
            </c:ext>
          </c:extLst>
        </c:ser>
        <c:dLbls>
          <c:showLegendKey val="0"/>
          <c:showVal val="0"/>
          <c:showCatName val="0"/>
          <c:showSerName val="0"/>
          <c:showPercent val="0"/>
          <c:showBubbleSize val="0"/>
        </c:dLbls>
        <c:gapWidth val="50"/>
        <c:overlap val="-27"/>
        <c:axId val="121843408"/>
        <c:axId val="121844240"/>
      </c:barChart>
      <c:lineChart>
        <c:grouping val="standard"/>
        <c:varyColors val="0"/>
        <c:ser>
          <c:idx val="1"/>
          <c:order val="1"/>
          <c:tx>
            <c:strRef>
              <c:f>Sheet1!$C$1</c:f>
              <c:strCache>
                <c:ptCount val="1"/>
                <c:pt idx="0">
                  <c:v>Average number of trips per person*</c:v>
                </c:pt>
              </c:strCache>
            </c:strRef>
          </c:tx>
          <c:spPr>
            <a:ln w="38100" cap="rnd">
              <a:solidFill>
                <a:schemeClr val="bg2"/>
              </a:solidFill>
              <a:prstDash val="dash"/>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Gotham Book" pitchFamily="50" charset="0"/>
                    <a:ea typeface="+mn-ea"/>
                    <a:cs typeface="Gotham Book" pitchFamily="50"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Boomers (1946-64)</c:v>
                </c:pt>
                <c:pt idx="1">
                  <c:v>Gen X (1965-80)</c:v>
                </c:pt>
                <c:pt idx="2">
                  <c:v>Millenials (1981-96)</c:v>
                </c:pt>
                <c:pt idx="3">
                  <c:v>Gen Z (1997-2012)</c:v>
                </c:pt>
                <c:pt idx="4">
                  <c:v>Main Grocery Buyers</c:v>
                </c:pt>
              </c:strCache>
            </c:strRef>
          </c:cat>
          <c:val>
            <c:numRef>
              <c:f>Sheet1!$C$2:$C$6</c:f>
              <c:numCache>
                <c:formatCode>0.0</c:formatCode>
                <c:ptCount val="5"/>
                <c:pt idx="0">
                  <c:v>4.7</c:v>
                </c:pt>
                <c:pt idx="1">
                  <c:v>5.0999999999999996</c:v>
                </c:pt>
                <c:pt idx="2">
                  <c:v>4.8</c:v>
                </c:pt>
                <c:pt idx="3">
                  <c:v>4.4000000000000004</c:v>
                </c:pt>
                <c:pt idx="4">
                  <c:v>4.9395900755123998</c:v>
                </c:pt>
              </c:numCache>
            </c:numRef>
          </c:val>
          <c:smooth val="0"/>
          <c:extLst>
            <c:ext xmlns:c16="http://schemas.microsoft.com/office/drawing/2014/chart" uri="{C3380CC4-5D6E-409C-BE32-E72D297353CC}">
              <c16:uniqueId val="{00000008-5F86-4C0D-B212-8E6C5A890FDC}"/>
            </c:ext>
          </c:extLst>
        </c:ser>
        <c:dLbls>
          <c:showLegendKey val="0"/>
          <c:showVal val="0"/>
          <c:showCatName val="0"/>
          <c:showSerName val="0"/>
          <c:showPercent val="0"/>
          <c:showBubbleSize val="0"/>
        </c:dLbls>
        <c:marker val="1"/>
        <c:smooth val="0"/>
        <c:axId val="660336368"/>
        <c:axId val="660335120"/>
      </c:lineChart>
      <c:catAx>
        <c:axId val="12184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Gotham Book" pitchFamily="50" charset="0"/>
                <a:ea typeface="+mn-ea"/>
                <a:cs typeface="Gotham Book" pitchFamily="50" charset="0"/>
              </a:defRPr>
            </a:pPr>
            <a:endParaRPr lang="en-US"/>
          </a:p>
        </c:txPr>
        <c:crossAx val="121844240"/>
        <c:crosses val="autoZero"/>
        <c:auto val="1"/>
        <c:lblAlgn val="ctr"/>
        <c:lblOffset val="100"/>
        <c:noMultiLvlLbl val="0"/>
      </c:catAx>
      <c:valAx>
        <c:axId val="121844240"/>
        <c:scaling>
          <c:orientation val="minMax"/>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Gotham Book" pitchFamily="50" charset="0"/>
                <a:ea typeface="+mn-ea"/>
                <a:cs typeface="Gotham Book" pitchFamily="50" charset="0"/>
              </a:defRPr>
            </a:pPr>
            <a:endParaRPr lang="en-US"/>
          </a:p>
        </c:txPr>
        <c:crossAx val="121843408"/>
        <c:crosses val="autoZero"/>
        <c:crossBetween val="between"/>
      </c:valAx>
      <c:valAx>
        <c:axId val="660335120"/>
        <c:scaling>
          <c:orientation val="minMax"/>
          <c:max val="8"/>
          <c:min val="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Gotham Book" pitchFamily="50" charset="0"/>
                <a:ea typeface="+mn-ea"/>
                <a:cs typeface="Gotham Book" pitchFamily="50" charset="0"/>
              </a:defRPr>
            </a:pPr>
            <a:endParaRPr lang="en-US"/>
          </a:p>
        </c:txPr>
        <c:crossAx val="660336368"/>
        <c:crosses val="max"/>
        <c:crossBetween val="between"/>
      </c:valAx>
      <c:catAx>
        <c:axId val="660336368"/>
        <c:scaling>
          <c:orientation val="minMax"/>
        </c:scaling>
        <c:delete val="1"/>
        <c:axPos val="b"/>
        <c:numFmt formatCode="General" sourceLinked="1"/>
        <c:majorTickMark val="out"/>
        <c:minorTickMark val="none"/>
        <c:tickLblPos val="nextTo"/>
        <c:crossAx val="6603351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Gotham Book" pitchFamily="50" charset="0"/>
              <a:ea typeface="+mn-ea"/>
              <a:cs typeface="Gotham Book" pitchFamily="50"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Gotham Book" pitchFamily="50" charset="0"/>
          <a:cs typeface="Gotham Book" pitchFamily="50"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Gotham Book" pitchFamily="50" charset="0"/>
                <a:ea typeface="+mn-ea"/>
                <a:cs typeface="Gotham Book" pitchFamily="50" charset="0"/>
              </a:defRPr>
            </a:pPr>
            <a:r>
              <a:rPr lang="en-US" sz="2000" b="0" i="0" u="none" strike="noStrike" kern="1200" spc="0" baseline="0" dirty="0">
                <a:solidFill>
                  <a:schemeClr val="tx1"/>
                </a:solidFill>
                <a:latin typeface="Gotham Medium" pitchFamily="50" charset="0"/>
                <a:ea typeface="+mn-ea"/>
                <a:cs typeface="Gotham Medium" pitchFamily="50" charset="0"/>
              </a:rPr>
              <a:t>ROI index of digital campaigns </a:t>
            </a:r>
          </a:p>
        </c:rich>
      </c:tx>
      <c:layout>
        <c:manualLayout>
          <c:xMode val="edge"/>
          <c:yMode val="edge"/>
          <c:x val="0.29568654513888887"/>
          <c:y val="8.952601964496941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Gotham Book" pitchFamily="50" charset="0"/>
              <a:ea typeface="+mn-ea"/>
              <a:cs typeface="Gotham Book" pitchFamily="50" charset="0"/>
            </a:defRPr>
          </a:pPr>
          <a:endParaRPr lang="en-US"/>
        </a:p>
      </c:txPr>
    </c:title>
    <c:autoTitleDeleted val="0"/>
    <c:plotArea>
      <c:layout>
        <c:manualLayout>
          <c:layoutTarget val="inner"/>
          <c:xMode val="edge"/>
          <c:yMode val="edge"/>
          <c:x val="2.4253472222222221E-2"/>
          <c:y val="0.20141451111039052"/>
          <c:w val="0.97574652777777782"/>
          <c:h val="0.70625432062909765"/>
        </c:manualLayout>
      </c:layout>
      <c:barChart>
        <c:barDir val="col"/>
        <c:grouping val="clustered"/>
        <c:varyColors val="0"/>
        <c:ser>
          <c:idx val="0"/>
          <c:order val="0"/>
          <c:tx>
            <c:strRef>
              <c:f>Sheet1!$B$1</c:f>
              <c:strCache>
                <c:ptCount val="1"/>
                <c:pt idx="0">
                  <c:v>Increase in campaign ROI fromOOh formats, New Zealand</c:v>
                </c:pt>
              </c:strCache>
            </c:strRef>
          </c:tx>
          <c:spPr>
            <a:solidFill>
              <a:schemeClr val="bg1"/>
            </a:solidFill>
            <a:ln>
              <a:noFill/>
            </a:ln>
            <a:effectLst>
              <a:outerShdw blurRad="50800" sx="1000" sy="1000" algn="ctr" rotWithShape="0">
                <a:srgbClr val="000000">
                  <a:alpha val="43137"/>
                </a:srgbClr>
              </a:outerShdw>
            </a:effectLst>
          </c:spPr>
          <c:invertIfNegative val="0"/>
          <c:dPt>
            <c:idx val="0"/>
            <c:invertIfNegative val="0"/>
            <c:bubble3D val="0"/>
            <c:spPr>
              <a:solidFill>
                <a:srgbClr val="64518C"/>
              </a:solidFill>
              <a:ln w="0">
                <a:solidFill>
                  <a:schemeClr val="accent2">
                    <a:lumMod val="20000"/>
                    <a:lumOff val="80000"/>
                  </a:schemeClr>
                </a:solidFill>
              </a:ln>
              <a:effectLst>
                <a:outerShdw blurRad="50800" sx="1000" sy="1000" algn="ctr" rotWithShape="0">
                  <a:srgbClr val="000000">
                    <a:alpha val="43137"/>
                  </a:srgbClr>
                </a:outerShdw>
              </a:effectLst>
            </c:spPr>
            <c:extLst>
              <c:ext xmlns:c16="http://schemas.microsoft.com/office/drawing/2014/chart" uri="{C3380CC4-5D6E-409C-BE32-E72D297353CC}">
                <c16:uniqueId val="{00000001-19C5-45F3-82A1-4D026DB0320C}"/>
              </c:ext>
            </c:extLst>
          </c:dPt>
          <c:dPt>
            <c:idx val="1"/>
            <c:invertIfNegative val="0"/>
            <c:bubble3D val="0"/>
            <c:spPr>
              <a:solidFill>
                <a:srgbClr val="64518C"/>
              </a:solidFill>
              <a:ln>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3-19C5-45F3-82A1-4D026DB0320C}"/>
              </c:ext>
            </c:extLst>
          </c:dPt>
          <c:dPt>
            <c:idx val="2"/>
            <c:invertIfNegative val="0"/>
            <c:bubble3D val="0"/>
            <c:spPr>
              <a:solidFill>
                <a:srgbClr val="64518C"/>
              </a:solidFill>
              <a:ln>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5-19C5-45F3-82A1-4D026DB0320C}"/>
              </c:ext>
            </c:extLst>
          </c:dPt>
          <c:dPt>
            <c:idx val="3"/>
            <c:invertIfNegative val="0"/>
            <c:bubble3D val="0"/>
            <c:spPr>
              <a:solidFill>
                <a:srgbClr val="20AA4D"/>
              </a:solidFill>
              <a:ln>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7-19C5-45F3-82A1-4D026DB0320C}"/>
              </c:ext>
            </c:extLst>
          </c:dPt>
          <c:dPt>
            <c:idx val="7"/>
            <c:invertIfNegative val="0"/>
            <c:bubble3D val="0"/>
            <c:spPr>
              <a:solidFill>
                <a:schemeClr val="bg1"/>
              </a:solidFill>
              <a:ln>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9-19C5-45F3-82A1-4D026DB0320C}"/>
              </c:ext>
            </c:extLst>
          </c:dPt>
          <c:dPt>
            <c:idx val="8"/>
            <c:invertIfNegative val="0"/>
            <c:bubble3D val="0"/>
            <c:spPr>
              <a:solidFill>
                <a:schemeClr val="bg1"/>
              </a:solidFill>
              <a:ln>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B-19C5-45F3-82A1-4D026DB0320C}"/>
              </c:ext>
            </c:extLst>
          </c:dPt>
          <c:dLbls>
            <c:dLbl>
              <c:idx val="0"/>
              <c:tx>
                <c:rich>
                  <a:bodyPr/>
                  <a:lstStyle/>
                  <a:p>
                    <a:r>
                      <a:rPr lang="en-US"/>
                      <a:t>100%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9C5-45F3-82A1-4D026DB0320C}"/>
                </c:ext>
              </c:extLst>
            </c:dLbl>
            <c:dLbl>
              <c:idx val="1"/>
              <c:tx>
                <c:rich>
                  <a:bodyPr/>
                  <a:lstStyle/>
                  <a:p>
                    <a:r>
                      <a:rPr lang="en-US"/>
                      <a:t>1</a:t>
                    </a:r>
                    <a:fld id="{2C4F952D-D48E-4B61-9149-3DDEC995E235}"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9C5-45F3-82A1-4D026DB0320C}"/>
                </c:ext>
              </c:extLst>
            </c:dLbl>
            <c:dLbl>
              <c:idx val="2"/>
              <c:tx>
                <c:rich>
                  <a:bodyPr/>
                  <a:lstStyle/>
                  <a:p>
                    <a:r>
                      <a:rPr lang="en-US"/>
                      <a:t>1</a:t>
                    </a:r>
                    <a:fld id="{07EE04BD-7379-459D-A6C9-A60DDCF40A2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9C5-45F3-82A1-4D026DB0320C}"/>
                </c:ext>
              </c:extLst>
            </c:dLbl>
            <c:dLbl>
              <c:idx val="3"/>
              <c:tx>
                <c:rich>
                  <a:bodyPr rot="0" spcFirstLastPara="1" vertOverflow="ellipsis" vert="horz" wrap="square" anchor="ctr" anchorCtr="1"/>
                  <a:lstStyle/>
                  <a:p>
                    <a:pPr algn="ctr" rtl="0">
                      <a:defRPr sz="1800" b="0" i="0" u="none" strike="noStrike" kern="1200" baseline="0">
                        <a:solidFill>
                          <a:schemeClr val="tx1"/>
                        </a:solidFill>
                        <a:latin typeface="Gotham Book" pitchFamily="50" charset="0"/>
                        <a:ea typeface="+mn-ea"/>
                        <a:cs typeface="Gotham Book" pitchFamily="50" charset="0"/>
                      </a:defRPr>
                    </a:pPr>
                    <a:r>
                      <a:rPr lang="en-US" sz="1800">
                        <a:solidFill>
                          <a:schemeClr val="tx1"/>
                        </a:solidFill>
                      </a:rPr>
                      <a:t>1</a:t>
                    </a:r>
                    <a:fld id="{05211497-EE92-475A-892D-E42E4A013BC3}" type="VALUE">
                      <a:rPr lang="en-US" sz="1800">
                        <a:solidFill>
                          <a:schemeClr val="tx1"/>
                        </a:solidFill>
                      </a:rPr>
                      <a:pPr algn="ctr" rtl="0">
                        <a:defRPr sz="1800"/>
                      </a:pPr>
                      <a:t>[VALUE]</a:t>
                    </a:fld>
                    <a:endParaRPr lang="en-US" sz="1800">
                      <a:solidFill>
                        <a:schemeClr val="tx1"/>
                      </a:solidFill>
                    </a:endParaRPr>
                  </a:p>
                </c:rich>
              </c:tx>
              <c:spPr>
                <a:noFill/>
                <a:ln>
                  <a:noFill/>
                </a:ln>
                <a:effectLst/>
              </c:spPr>
              <c:txPr>
                <a:bodyPr rot="0" spcFirstLastPara="1" vertOverflow="ellipsis" vert="horz" wrap="square" anchor="ctr" anchorCtr="1"/>
                <a:lstStyle/>
                <a:p>
                  <a:pPr algn="ctr" rtl="0">
                    <a:defRPr sz="1800" b="0" i="0" u="none" strike="noStrike" kern="1200" baseline="0">
                      <a:solidFill>
                        <a:schemeClr val="tx1"/>
                      </a:solidFill>
                      <a:latin typeface="Gotham Book" pitchFamily="50" charset="0"/>
                      <a:ea typeface="+mn-ea"/>
                      <a:cs typeface="Gotham Book" pitchFamily="50"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9C5-45F3-82A1-4D026DB0320C}"/>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otham Book" pitchFamily="50" charset="0"/>
                    <a:ea typeface="+mn-ea"/>
                    <a:cs typeface="Gotham Book"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Single OOH Format</c:v>
                </c:pt>
                <c:pt idx="1">
                  <c:v>Two OOH Formats</c:v>
                </c:pt>
                <c:pt idx="2">
                  <c:v>Three OOH Formats</c:v>
                </c:pt>
                <c:pt idx="3">
                  <c:v>Four OOH Formats</c:v>
                </c:pt>
              </c:strCache>
            </c:strRef>
          </c:cat>
          <c:val>
            <c:numRef>
              <c:f>Sheet1!$B$2:$B$5</c:f>
              <c:numCache>
                <c:formatCode>0%</c:formatCode>
                <c:ptCount val="4"/>
                <c:pt idx="0">
                  <c:v>0.1</c:v>
                </c:pt>
                <c:pt idx="1">
                  <c:v>0.21</c:v>
                </c:pt>
                <c:pt idx="2">
                  <c:v>0.28999999999999998</c:v>
                </c:pt>
                <c:pt idx="3">
                  <c:v>0.31</c:v>
                </c:pt>
              </c:numCache>
            </c:numRef>
          </c:val>
          <c:extLst>
            <c:ext xmlns:c16="http://schemas.microsoft.com/office/drawing/2014/chart" uri="{C3380CC4-5D6E-409C-BE32-E72D297353CC}">
              <c16:uniqueId val="{0000000C-19C5-45F3-82A1-4D026DB0320C}"/>
            </c:ext>
          </c:extLst>
        </c:ser>
        <c:dLbls>
          <c:showLegendKey val="0"/>
          <c:showVal val="0"/>
          <c:showCatName val="0"/>
          <c:showSerName val="0"/>
          <c:showPercent val="0"/>
          <c:showBubbleSize val="0"/>
        </c:dLbls>
        <c:gapWidth val="84"/>
        <c:overlap val="-46"/>
        <c:axId val="778939248"/>
        <c:axId val="778938416"/>
      </c:barChart>
      <c:catAx>
        <c:axId val="77893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Gotham Book" pitchFamily="50" charset="0"/>
                <a:ea typeface="+mn-ea"/>
                <a:cs typeface="Gotham Book" pitchFamily="50" charset="0"/>
              </a:defRPr>
            </a:pPr>
            <a:endParaRPr lang="en-US"/>
          </a:p>
        </c:txPr>
        <c:crossAx val="778938416"/>
        <c:crosses val="autoZero"/>
        <c:auto val="1"/>
        <c:lblAlgn val="ctr"/>
        <c:lblOffset val="100"/>
        <c:noMultiLvlLbl val="0"/>
      </c:catAx>
      <c:valAx>
        <c:axId val="778938416"/>
        <c:scaling>
          <c:orientation val="minMax"/>
          <c:max val="0.35000000000000003"/>
          <c:min val="0"/>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Gotham Book" pitchFamily="50" charset="0"/>
                <a:ea typeface="+mn-ea"/>
                <a:cs typeface="Gotham Book" pitchFamily="50" charset="0"/>
              </a:defRPr>
            </a:pPr>
            <a:endParaRPr lang="en-US"/>
          </a:p>
        </c:txPr>
        <c:crossAx val="778939248"/>
        <c:crosses val="autoZero"/>
        <c:crossBetween val="between"/>
        <c:majorUnit val="0.1"/>
      </c:valAx>
      <c:spPr>
        <a:noFill/>
        <a:ln w="25400">
          <a:noFill/>
        </a:ln>
        <a:effectLst>
          <a:outerShdw blurRad="76200" dist="12700" dir="5400000" sx="58000" sy="58000" algn="ctr" rotWithShape="0">
            <a:srgbClr val="000000">
              <a:alpha val="43137"/>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Gotham Book" pitchFamily="50" charset="0"/>
          <a:cs typeface="Gotham Book" pitchFamily="50"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Gotham Medium" pitchFamily="50" charset="0"/>
                <a:ea typeface="+mn-ea"/>
                <a:cs typeface="Gotham Medium" pitchFamily="50" charset="0"/>
              </a:defRPr>
            </a:pPr>
            <a:r>
              <a:rPr lang="en-US" sz="2000" dirty="0">
                <a:solidFill>
                  <a:schemeClr val="tx1"/>
                </a:solidFill>
              </a:rPr>
              <a:t>Incremental ROI from</a:t>
            </a:r>
            <a:r>
              <a:rPr lang="en-US" sz="2000" baseline="0" dirty="0">
                <a:solidFill>
                  <a:schemeClr val="tx1"/>
                </a:solidFill>
              </a:rPr>
              <a:t> using different media </a:t>
            </a:r>
            <a:r>
              <a:rPr lang="en-US" sz="2000" dirty="0">
                <a:solidFill>
                  <a:schemeClr val="tx1"/>
                </a:solidFill>
              </a:rPr>
              <a:t>combinations</a:t>
            </a:r>
            <a:r>
              <a:rPr lang="en-US" sz="2000" baseline="0" dirty="0">
                <a:solidFill>
                  <a:schemeClr val="tx1"/>
                </a:solidFill>
              </a:rPr>
              <a:t> </a:t>
            </a:r>
          </a:p>
          <a:p>
            <a:pPr>
              <a:defRPr>
                <a:solidFill>
                  <a:schemeClr val="tx1"/>
                </a:solidFill>
              </a:defRPr>
            </a:pPr>
            <a:r>
              <a:rPr lang="en-US" sz="2000" baseline="0" dirty="0">
                <a:solidFill>
                  <a:schemeClr val="tx1"/>
                </a:solidFill>
              </a:rPr>
              <a:t>compared to TV only campaigns</a:t>
            </a:r>
            <a:endParaRPr lang="en-US" sz="20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Gotham Medium" pitchFamily="50" charset="0"/>
              <a:ea typeface="+mn-ea"/>
              <a:cs typeface="Gotham Medium" pitchFamily="50" charset="0"/>
            </a:defRPr>
          </a:pPr>
          <a:endParaRPr lang="en-US"/>
        </a:p>
      </c:txPr>
    </c:title>
    <c:autoTitleDeleted val="0"/>
    <c:plotArea>
      <c:layout>
        <c:manualLayout>
          <c:layoutTarget val="inner"/>
          <c:xMode val="edge"/>
          <c:yMode val="edge"/>
          <c:x val="1.2126736111111111E-2"/>
          <c:y val="0.22185336772983832"/>
          <c:w val="0.97574652777777782"/>
          <c:h val="0.67342813757136577"/>
        </c:manualLayout>
      </c:layout>
      <c:barChart>
        <c:barDir val="col"/>
        <c:grouping val="clustered"/>
        <c:varyColors val="0"/>
        <c:ser>
          <c:idx val="0"/>
          <c:order val="0"/>
          <c:tx>
            <c:strRef>
              <c:f>Sheet1!$B$1</c:f>
              <c:strCache>
                <c:ptCount val="1"/>
                <c:pt idx="0">
                  <c:v>Increase in campaign ROI from media channel combinations, New Zealand</c:v>
                </c:pt>
              </c:strCache>
            </c:strRef>
          </c:tx>
          <c:spPr>
            <a:solidFill>
              <a:schemeClr val="bg1"/>
            </a:solidFill>
            <a:ln>
              <a:noFill/>
            </a:ln>
            <a:effectLst>
              <a:outerShdw blurRad="50800" sx="1000" sy="1000" algn="ctr" rotWithShape="0">
                <a:srgbClr val="000000">
                  <a:alpha val="43137"/>
                </a:srgbClr>
              </a:outerShdw>
            </a:effectLst>
          </c:spPr>
          <c:invertIfNegative val="0"/>
          <c:dPt>
            <c:idx val="0"/>
            <c:invertIfNegative val="0"/>
            <c:bubble3D val="0"/>
            <c:spPr>
              <a:solidFill>
                <a:srgbClr val="20AA4D"/>
              </a:solidFill>
              <a:ln w="0">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1-E53D-47EE-8929-D03C8DB14341}"/>
              </c:ext>
            </c:extLst>
          </c:dPt>
          <c:dPt>
            <c:idx val="1"/>
            <c:invertIfNegative val="0"/>
            <c:bubble3D val="0"/>
            <c:spPr>
              <a:solidFill>
                <a:srgbClr val="64518C"/>
              </a:solidFill>
              <a:ln>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3-E53D-47EE-8929-D03C8DB14341}"/>
              </c:ext>
            </c:extLst>
          </c:dPt>
          <c:dPt>
            <c:idx val="2"/>
            <c:invertIfNegative val="0"/>
            <c:bubble3D val="0"/>
            <c:spPr>
              <a:solidFill>
                <a:srgbClr val="20AA4D"/>
              </a:solidFill>
              <a:ln>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5-E53D-47EE-8929-D03C8DB14341}"/>
              </c:ext>
            </c:extLst>
          </c:dPt>
          <c:dPt>
            <c:idx val="3"/>
            <c:invertIfNegative val="0"/>
            <c:bubble3D val="0"/>
            <c:spPr>
              <a:solidFill>
                <a:srgbClr val="64518C"/>
              </a:solidFill>
              <a:ln>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7-E53D-47EE-8929-D03C8DB14341}"/>
              </c:ext>
            </c:extLst>
          </c:dPt>
          <c:dPt>
            <c:idx val="4"/>
            <c:invertIfNegative val="0"/>
            <c:bubble3D val="0"/>
            <c:spPr>
              <a:solidFill>
                <a:srgbClr val="20AA4D"/>
              </a:solidFill>
              <a:ln>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9-E53D-47EE-8929-D03C8DB14341}"/>
              </c:ext>
            </c:extLst>
          </c:dPt>
          <c:dPt>
            <c:idx val="7"/>
            <c:invertIfNegative val="0"/>
            <c:bubble3D val="0"/>
            <c:spPr>
              <a:solidFill>
                <a:schemeClr val="bg1"/>
              </a:solidFill>
              <a:ln>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D-E53D-47EE-8929-D03C8DB14341}"/>
              </c:ext>
            </c:extLst>
          </c:dPt>
          <c:dPt>
            <c:idx val="8"/>
            <c:invertIfNegative val="0"/>
            <c:bubble3D val="0"/>
            <c:spPr>
              <a:solidFill>
                <a:schemeClr val="bg1"/>
              </a:solidFill>
              <a:ln>
                <a:noFill/>
              </a:ln>
              <a:effectLst>
                <a:outerShdw blurRad="50800" sx="1000" sy="1000" algn="ctr" rotWithShape="0">
                  <a:srgbClr val="000000">
                    <a:alpha val="43137"/>
                  </a:srgbClr>
                </a:outerShdw>
              </a:effectLst>
            </c:spPr>
            <c:extLst>
              <c:ext xmlns:c16="http://schemas.microsoft.com/office/drawing/2014/chart" uri="{C3380CC4-5D6E-409C-BE32-E72D297353CC}">
                <c16:uniqueId val="{0000000F-E53D-47EE-8929-D03C8DB14341}"/>
              </c:ext>
            </c:extLst>
          </c:dPt>
          <c:dLbls>
            <c:dLbl>
              <c:idx val="0"/>
              <c:spPr>
                <a:noFill/>
                <a:ln>
                  <a:noFill/>
                </a:ln>
                <a:effectLst/>
              </c:spPr>
              <c:txPr>
                <a:bodyPr rot="0" spcFirstLastPara="1" vertOverflow="ellipsis" vert="horz" wrap="square" lIns="38100" tIns="19050" rIns="38100" bIns="19050" anchor="ctr" anchorCtr="0">
                  <a:spAutoFit/>
                </a:bodyPr>
                <a:lstStyle/>
                <a:p>
                  <a:pPr algn="ctr" rtl="0">
                    <a:defRPr lang="en-US" sz="1800" b="0" i="0" u="none" strike="noStrike" kern="1200" baseline="0">
                      <a:solidFill>
                        <a:srgbClr val="20AA4D"/>
                      </a:solidFill>
                      <a:latin typeface="Gotham Book" pitchFamily="50" charset="0"/>
                      <a:ea typeface="+mn-ea"/>
                      <a:cs typeface="Gotham Book" pitchFamily="50"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E53D-47EE-8929-D03C8DB14341}"/>
                </c:ext>
              </c:extLst>
            </c:dLbl>
            <c:dLbl>
              <c:idx val="1"/>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Gotham Book" pitchFamily="50" charset="0"/>
                      <a:ea typeface="+mn-ea"/>
                      <a:cs typeface="Gotham Book" pitchFamily="50"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E53D-47EE-8929-D03C8DB14341}"/>
                </c:ext>
              </c:extLst>
            </c:dLbl>
            <c:dLbl>
              <c:idx val="2"/>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Gotham Book" pitchFamily="50" charset="0"/>
                      <a:ea typeface="+mn-ea"/>
                      <a:cs typeface="Gotham Book" pitchFamily="50"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E53D-47EE-8929-D03C8DB14341}"/>
                </c:ext>
              </c:extLst>
            </c:dLbl>
            <c:dLbl>
              <c:idx val="3"/>
              <c:spPr>
                <a:noFill/>
                <a:ln>
                  <a:noFill/>
                </a:ln>
                <a:effectLst/>
              </c:spPr>
              <c:txPr>
                <a:bodyPr rot="0" spcFirstLastPara="1" vertOverflow="ellipsis" vert="horz" wrap="square" lIns="38100" tIns="19050" rIns="38100" bIns="19050" anchor="ctr" anchorCtr="0">
                  <a:spAutoFit/>
                </a:bodyPr>
                <a:lstStyle/>
                <a:p>
                  <a:pPr algn="ctr">
                    <a:defRPr lang="en-US" sz="1800" b="0" i="0" u="none" strike="noStrike" kern="1200" baseline="0">
                      <a:solidFill>
                        <a:schemeClr val="tx1"/>
                      </a:solidFill>
                      <a:latin typeface="Gotham Book" pitchFamily="50" charset="0"/>
                      <a:ea typeface="+mn-ea"/>
                      <a:cs typeface="Gotham Book" pitchFamily="50"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E53D-47EE-8929-D03C8DB14341}"/>
                </c:ext>
              </c:extLst>
            </c:dLbl>
            <c:dLbl>
              <c:idx val="4"/>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Gotham Book" pitchFamily="50" charset="0"/>
                      <a:ea typeface="+mn-ea"/>
                      <a:cs typeface="Gotham Book" pitchFamily="50"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E53D-47EE-8929-D03C8DB1434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50000"/>
                        <a:lumOff val="50000"/>
                      </a:schemeClr>
                    </a:solidFill>
                    <a:latin typeface="Gotham Book" pitchFamily="50" charset="0"/>
                    <a:ea typeface="+mn-ea"/>
                    <a:cs typeface="Gotham Book"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5"/>
                <c:pt idx="0">
                  <c:v>OOH + Digital + TV</c:v>
                </c:pt>
                <c:pt idx="1">
                  <c:v>TV + Digital</c:v>
                </c:pt>
                <c:pt idx="2">
                  <c:v>OOH + TV</c:v>
                </c:pt>
                <c:pt idx="3">
                  <c:v>OOH + Digital  </c:v>
                </c:pt>
                <c:pt idx="4">
                  <c:v>TV</c:v>
                </c:pt>
              </c:strCache>
            </c:strRef>
          </c:cat>
          <c:val>
            <c:numRef>
              <c:f>Sheet1!$B$2:$B$8</c:f>
              <c:numCache>
                <c:formatCode>0%</c:formatCode>
                <c:ptCount val="5"/>
                <c:pt idx="0">
                  <c:v>1.27</c:v>
                </c:pt>
                <c:pt idx="1">
                  <c:v>1.22</c:v>
                </c:pt>
                <c:pt idx="2">
                  <c:v>1.17</c:v>
                </c:pt>
                <c:pt idx="3">
                  <c:v>1.0900000000000001</c:v>
                </c:pt>
                <c:pt idx="4">
                  <c:v>1</c:v>
                </c:pt>
              </c:numCache>
            </c:numRef>
          </c:val>
          <c:extLst>
            <c:ext xmlns:c16="http://schemas.microsoft.com/office/drawing/2014/chart" uri="{C3380CC4-5D6E-409C-BE32-E72D297353CC}">
              <c16:uniqueId val="{00000010-E53D-47EE-8929-D03C8DB14341}"/>
            </c:ext>
          </c:extLst>
        </c:ser>
        <c:dLbls>
          <c:dLblPos val="outEnd"/>
          <c:showLegendKey val="0"/>
          <c:showVal val="1"/>
          <c:showCatName val="0"/>
          <c:showSerName val="0"/>
          <c:showPercent val="0"/>
          <c:showBubbleSize val="0"/>
        </c:dLbls>
        <c:gapWidth val="36"/>
        <c:overlap val="-46"/>
        <c:axId val="778939248"/>
        <c:axId val="778938416"/>
      </c:barChart>
      <c:catAx>
        <c:axId val="77893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Gotham Book" pitchFamily="50" charset="0"/>
                <a:ea typeface="+mn-ea"/>
                <a:cs typeface="Gotham Book" pitchFamily="50" charset="0"/>
              </a:defRPr>
            </a:pPr>
            <a:endParaRPr lang="en-US"/>
          </a:p>
        </c:txPr>
        <c:crossAx val="778938416"/>
        <c:crossesAt val="0"/>
        <c:auto val="1"/>
        <c:lblAlgn val="ctr"/>
        <c:lblOffset val="100"/>
        <c:noMultiLvlLbl val="0"/>
      </c:catAx>
      <c:valAx>
        <c:axId val="778938416"/>
        <c:scaling>
          <c:orientation val="minMax"/>
          <c:max val="1.45"/>
          <c:min val="0"/>
        </c:scaling>
        <c:delete val="1"/>
        <c:axPos val="l"/>
        <c:majorGridlines>
          <c:spPr>
            <a:ln w="9525" cap="flat" cmpd="sng" algn="ctr">
              <a:noFill/>
              <a:round/>
            </a:ln>
            <a:effectLst/>
          </c:spPr>
        </c:majorGridlines>
        <c:numFmt formatCode="0%" sourceLinked="0"/>
        <c:majorTickMark val="out"/>
        <c:minorTickMark val="none"/>
        <c:tickLblPos val="nextTo"/>
        <c:crossAx val="778939248"/>
        <c:crosses val="autoZero"/>
        <c:crossBetween val="between"/>
        <c:majorUnit val="0.1"/>
      </c:valAx>
      <c:spPr>
        <a:noFill/>
        <a:ln>
          <a:noFill/>
        </a:ln>
        <a:effectLst>
          <a:outerShdw blurRad="76200" dist="12700" dir="5400000" sx="58000" sy="58000" algn="ctr" rotWithShape="0">
            <a:srgbClr val="000000">
              <a:alpha val="43137"/>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Gotham Medium" pitchFamily="50" charset="0"/>
          <a:cs typeface="Gotham Medium" pitchFamily="50"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036686-C3B7-F646-A730-332E518D0C2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AE2661-0A28-2B4F-B53D-C4EB24134461}"/>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E6011D1-4DAC-5E41-B814-278876A048E6}" type="datetimeFigureOut">
              <a:rPr lang="en-US" smtClean="0"/>
              <a:t>11/29/2023</a:t>
            </a:fld>
            <a:endParaRPr lang="en-US"/>
          </a:p>
        </p:txBody>
      </p:sp>
      <p:sp>
        <p:nvSpPr>
          <p:cNvPr id="4" name="Footer Placeholder 3">
            <a:extLst>
              <a:ext uri="{FF2B5EF4-FFF2-40B4-BE49-F238E27FC236}">
                <a16:creationId xmlns:a16="http://schemas.microsoft.com/office/drawing/2014/main" id="{36AC27B6-A72C-0C49-A86D-667D5DA03C3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78EA07-C3F6-3746-A9AA-81E50FF6F2F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8CFEC94-71BF-4B43-BFE6-4E9F7F05B451}" type="slidenum">
              <a:rPr lang="en-US" smtClean="0"/>
              <a:t>‹#›</a:t>
            </a:fld>
            <a:endParaRPr lang="en-US"/>
          </a:p>
        </p:txBody>
      </p:sp>
    </p:spTree>
    <p:extLst>
      <p:ext uri="{BB962C8B-B14F-4D97-AF65-F5344CB8AC3E}">
        <p14:creationId xmlns:p14="http://schemas.microsoft.com/office/powerpoint/2010/main" val="3789264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0FDF1D4-9FD9-0742-AEFA-26ADAE7E25CD}" type="datetimeFigureOut">
              <a:rPr lang="en-US" smtClean="0"/>
              <a:t>11/29/2023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AF8794D-72FC-8A48-A509-F61C0F60DCBA}" type="slidenum">
              <a:rPr lang="en-US" smtClean="0"/>
              <a:t>‹#›</a:t>
            </a:fld>
            <a:endParaRPr lang="en-US"/>
          </a:p>
        </p:txBody>
      </p:sp>
    </p:spTree>
    <p:extLst>
      <p:ext uri="{BB962C8B-B14F-4D97-AF65-F5344CB8AC3E}">
        <p14:creationId xmlns:p14="http://schemas.microsoft.com/office/powerpoint/2010/main" val="2383609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F8794D-72FC-8A48-A509-F61C0F60DCBA}" type="slidenum">
              <a:rPr lang="en-US" smtClean="0"/>
              <a:t>1</a:t>
            </a:fld>
            <a:endParaRPr lang="en-US"/>
          </a:p>
        </p:txBody>
      </p:sp>
    </p:spTree>
    <p:extLst>
      <p:ext uri="{BB962C8B-B14F-4D97-AF65-F5344CB8AC3E}">
        <p14:creationId xmlns:p14="http://schemas.microsoft.com/office/powerpoint/2010/main" val="2557103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847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751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dirty="0">
                <a:solidFill>
                  <a:srgbClr val="434343"/>
                </a:solidFill>
                <a:effectLst/>
                <a:latin typeface="DM Sans" pitchFamily="2" charset="0"/>
                <a:ea typeface="DM Sans" pitchFamily="2" charset="0"/>
                <a:cs typeface="DM Sans" pitchFamily="2" charset="0"/>
              </a:rPr>
              <a:t>This chart shows the range of impact achieved by both classic and digital formats, indexed to the average of classic. As you can see, on average, digital formats deliver a 63% higher impact than classic. That is the X-Factor. </a:t>
            </a:r>
          </a:p>
          <a:p>
            <a:pPr>
              <a:lnSpc>
                <a:spcPct val="107000"/>
              </a:lnSpc>
              <a:spcAft>
                <a:spcPts val="800"/>
              </a:spcAft>
            </a:pPr>
            <a:endParaRPr lang="en-AU"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solidFill>
                  <a:srgbClr val="434343"/>
                </a:solidFill>
                <a:effectLst/>
                <a:latin typeface="DM Sans" pitchFamily="2" charset="0"/>
                <a:ea typeface="DM Sans" pitchFamily="2" charset="0"/>
                <a:cs typeface="DM Sans" pitchFamily="2" charset="0"/>
              </a:rPr>
              <a:t>So how does this compare to other media? What this graphic shows is that Out Of Home, which is a glance medium, still delivers impact that is comparable to other broadcast media..</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09B7B-081C-4EA9-8623-87618D858F9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1446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8794D-72FC-8A48-A509-F61C0F60D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3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93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1AA5AFD-FEC8-BE46-D4E3-DB417B9981B7}"/>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04919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a:solidFill>
                  <a:srgbClr val="434343"/>
                </a:solidFill>
                <a:effectLst/>
                <a:latin typeface="DM Sans" pitchFamily="2" charset="0"/>
                <a:ea typeface="DM Sans" pitchFamily="2" charset="0"/>
                <a:cs typeface="DM Sans" pitchFamily="2" charset="0"/>
              </a:rPr>
              <a:t>This recommendation is supported by the Analytic Partners study we showed you earlier. What you can see here is that using more Out Of Home formats will deliver a greater ROI. </a:t>
            </a:r>
          </a:p>
          <a:p>
            <a:endParaRPr lang="en-AU" sz="1800">
              <a:solidFill>
                <a:srgbClr val="434343"/>
              </a:solidFill>
              <a:effectLst/>
              <a:latin typeface="DM Sans" pitchFamily="2" charset="0"/>
              <a:ea typeface="DM Sans" pitchFamily="2" charset="0"/>
              <a:cs typeface="DM Sans" pitchFamily="2" charset="0"/>
            </a:endParaRPr>
          </a:p>
          <a:p>
            <a:r>
              <a:rPr lang="en-AU" sz="1800">
                <a:solidFill>
                  <a:srgbClr val="434343"/>
                </a:solidFill>
                <a:effectLst/>
                <a:latin typeface="DM Sans" pitchFamily="2" charset="0"/>
                <a:ea typeface="DM Sans" pitchFamily="2" charset="0"/>
                <a:cs typeface="DM Sans" pitchFamily="2" charset="0"/>
              </a:rPr>
              <a:t>For example, using two Out of Home Formats delivered on average a 21% higher return on investment than using a single Out Of Home format.</a:t>
            </a:r>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223527-8049-44FF-8B4F-64B23101B0D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210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spcAft>
                <a:spcPts val="1000"/>
              </a:spcAft>
            </a:pPr>
            <a:r>
              <a:rPr lang="en-AU" sz="1800" dirty="0">
                <a:solidFill>
                  <a:srgbClr val="434343"/>
                </a:solidFill>
                <a:effectLst/>
                <a:latin typeface="DM Sans" pitchFamily="2" charset="0"/>
                <a:ea typeface="DM Sans" pitchFamily="2" charset="0"/>
                <a:cs typeface="DM Sans" pitchFamily="2" charset="0"/>
              </a:rPr>
              <a:t>An understanding of this comes from the study conducted by Analytic Partners, which scrutinised the incremental ROI of using different combinations of media, compared to using TV alone. </a:t>
            </a:r>
            <a:endParaRPr lang="en-AU" sz="1800" dirty="0">
              <a:solidFill>
                <a:srgbClr val="666666"/>
              </a:solidFill>
              <a:effectLst/>
              <a:latin typeface="DM Sans" pitchFamily="2" charset="0"/>
              <a:ea typeface="DM Sans" pitchFamily="2" charset="0"/>
              <a:cs typeface="DM Sans" pitchFamily="2" charset="0"/>
            </a:endParaRPr>
          </a:p>
          <a:p>
            <a:pPr>
              <a:lnSpc>
                <a:spcPts val="1300"/>
              </a:lnSpc>
              <a:spcAft>
                <a:spcPts val="600"/>
              </a:spcAft>
            </a:pPr>
            <a:endParaRPr lang="en-US" sz="1200" dirty="0">
              <a:solidFill>
                <a:srgbClr val="000000"/>
              </a:solidFill>
              <a:effectLst/>
              <a:latin typeface="Gotham Book" pitchFamily="50" charset="0"/>
              <a:ea typeface="Gotham Book" pitchFamily="50" charset="0"/>
              <a:cs typeface="Times New Roman" panose="02020603050405020304" pitchFamily="18" charset="0"/>
            </a:endParaRPr>
          </a:p>
          <a:p>
            <a:pPr>
              <a:lnSpc>
                <a:spcPts val="1300"/>
              </a:lnSpc>
              <a:spcAft>
                <a:spcPts val="600"/>
              </a:spcAft>
            </a:pPr>
            <a:r>
              <a:rPr lang="en-US" sz="1200" dirty="0">
                <a:solidFill>
                  <a:srgbClr val="000000"/>
                </a:solidFill>
                <a:effectLst/>
                <a:latin typeface="Gotham Book" pitchFamily="50" charset="0"/>
                <a:ea typeface="Gotham Book" pitchFamily="50" charset="0"/>
                <a:cs typeface="Times New Roman" panose="02020603050405020304" pitchFamily="18" charset="0"/>
              </a:rPr>
              <a:t>CLICK</a:t>
            </a:r>
          </a:p>
          <a:p>
            <a:pPr>
              <a:lnSpc>
                <a:spcPts val="1300"/>
              </a:lnSpc>
              <a:spcAft>
                <a:spcPts val="600"/>
              </a:spcAft>
            </a:pPr>
            <a:r>
              <a:rPr lang="en-US" sz="1200" dirty="0">
                <a:solidFill>
                  <a:srgbClr val="000000"/>
                </a:solidFill>
                <a:effectLst/>
                <a:latin typeface="Gotham Book" pitchFamily="50" charset="0"/>
                <a:ea typeface="Gotham Book" pitchFamily="50" charset="0"/>
                <a:cs typeface="Times New Roman" panose="02020603050405020304" pitchFamily="18" charset="0"/>
              </a:rPr>
              <a:t> </a:t>
            </a:r>
          </a:p>
          <a:p>
            <a:pPr>
              <a:lnSpc>
                <a:spcPts val="1300"/>
              </a:lnSpc>
              <a:spcAft>
                <a:spcPts val="600"/>
              </a:spcAft>
            </a:pPr>
            <a:r>
              <a:rPr lang="en-US" sz="1200" dirty="0">
                <a:solidFill>
                  <a:srgbClr val="000000"/>
                </a:solidFill>
                <a:effectLst/>
                <a:latin typeface="Gotham Book" pitchFamily="50" charset="0"/>
                <a:ea typeface="Gotham Book" pitchFamily="50" charset="0"/>
                <a:cs typeface="Times New Roman" panose="02020603050405020304" pitchFamily="18" charset="0"/>
              </a:rPr>
              <a:t>For example:</a:t>
            </a:r>
          </a:p>
          <a:p>
            <a:pPr>
              <a:lnSpc>
                <a:spcPct val="130000"/>
              </a:lnSpc>
              <a:spcAft>
                <a:spcPts val="1000"/>
              </a:spcAft>
            </a:pPr>
            <a:r>
              <a:rPr lang="en-AU" sz="1800" dirty="0">
                <a:solidFill>
                  <a:srgbClr val="434343"/>
                </a:solidFill>
                <a:effectLst/>
                <a:latin typeface="DM Sans" pitchFamily="2" charset="0"/>
                <a:ea typeface="DM Sans" pitchFamily="2" charset="0"/>
                <a:cs typeface="DM Sans" pitchFamily="2" charset="0"/>
              </a:rPr>
              <a:t>What we see here is that the ROI of campaigns that combined Out Of Home with television, were on average 17% higher than those campaigns which use television alone. All of these campaigns are on a similar budget. </a:t>
            </a:r>
            <a:endParaRPr lang="en-AU" sz="1800" dirty="0">
              <a:solidFill>
                <a:srgbClr val="666666"/>
              </a:solidFill>
              <a:effectLst/>
              <a:latin typeface="DM Sans" pitchFamily="2" charset="0"/>
              <a:ea typeface="DM Sans" pitchFamily="2" charset="0"/>
              <a:cs typeface="DM Sans" pitchFamily="2" charset="0"/>
            </a:endParaRPr>
          </a:p>
          <a:p>
            <a:pPr marL="0" indent="0">
              <a:lnSpc>
                <a:spcPts val="1300"/>
              </a:lnSpc>
              <a:spcAft>
                <a:spcPts val="600"/>
              </a:spcAft>
              <a:buFont typeface="Arial" panose="020B0604020202020204" pitchFamily="34" charset="0"/>
              <a:buNone/>
            </a:pPr>
            <a:endParaRPr lang="en-US" sz="1200" dirty="0">
              <a:solidFill>
                <a:srgbClr val="000000"/>
              </a:solidFill>
              <a:effectLst/>
              <a:latin typeface="Gotham Book" pitchFamily="50" charset="0"/>
              <a:ea typeface="Gotham Book" pitchFamily="50" charset="0"/>
              <a:cs typeface="Times New Roman" panose="02020603050405020304" pitchFamily="18" charset="0"/>
            </a:endParaRPr>
          </a:p>
          <a:p>
            <a:pPr marL="0" indent="0">
              <a:lnSpc>
                <a:spcPts val="1300"/>
              </a:lnSpc>
              <a:spcAft>
                <a:spcPts val="600"/>
              </a:spcAft>
              <a:buFont typeface="Arial" panose="020B0604020202020204" pitchFamily="34" charset="0"/>
              <a:buNone/>
            </a:pPr>
            <a:r>
              <a:rPr lang="en-US" sz="1200" dirty="0">
                <a:solidFill>
                  <a:srgbClr val="000000"/>
                </a:solidFill>
                <a:effectLst/>
                <a:latin typeface="Gotham Book" pitchFamily="50" charset="0"/>
                <a:ea typeface="Gotham Book" pitchFamily="50" charset="0"/>
                <a:cs typeface="Times New Roman" panose="02020603050405020304" pitchFamily="18" charset="0"/>
              </a:rPr>
              <a:t>CLICK</a:t>
            </a:r>
          </a:p>
          <a:p>
            <a:pPr marL="0" indent="0">
              <a:lnSpc>
                <a:spcPts val="1300"/>
              </a:lnSpc>
              <a:spcAft>
                <a:spcPts val="600"/>
              </a:spcAft>
              <a:buFont typeface="Arial" panose="020B0604020202020204" pitchFamily="34" charset="0"/>
              <a:buNone/>
            </a:pPr>
            <a:endParaRPr lang="en-US" sz="1200" dirty="0">
              <a:solidFill>
                <a:srgbClr val="000000"/>
              </a:solidFill>
              <a:effectLst/>
              <a:latin typeface="Gotham Book" pitchFamily="50" charset="0"/>
              <a:ea typeface="Gotham Book" pitchFamily="50" charset="0"/>
              <a:cs typeface="Times New Roman" panose="02020603050405020304" pitchFamily="18" charset="0"/>
            </a:endParaRPr>
          </a:p>
          <a:p>
            <a:pPr marL="0" indent="0">
              <a:lnSpc>
                <a:spcPts val="1300"/>
              </a:lnSpc>
              <a:spcAft>
                <a:spcPts val="600"/>
              </a:spcAft>
              <a:buFont typeface="Arial" panose="020B0604020202020204" pitchFamily="34" charset="0"/>
              <a:buNone/>
            </a:pPr>
            <a:r>
              <a:rPr lang="en-AU" sz="1800" dirty="0">
                <a:solidFill>
                  <a:srgbClr val="434343"/>
                </a:solidFill>
                <a:effectLst/>
                <a:latin typeface="DM Sans" pitchFamily="2" charset="0"/>
                <a:ea typeface="DM Sans" pitchFamily="2" charset="0"/>
                <a:cs typeface="DM Sans" pitchFamily="2" charset="0"/>
              </a:rPr>
              <a:t>And campaigns that included Out Of Home with digital and television, performed better than digital and television only campaigns.</a:t>
            </a:r>
            <a:endParaRPr lang="en-US" sz="1200" dirty="0">
              <a:solidFill>
                <a:srgbClr val="000000"/>
              </a:solidFill>
              <a:effectLst/>
              <a:latin typeface="Gotham Book" pitchFamily="50" charset="0"/>
              <a:ea typeface="Gotham Book" pitchFamily="50"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09B7B-081C-4EA9-8623-87618D858F9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88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636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151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AF8794D-72FC-8A48-A509-F61C0F60DCBA}" type="slidenum">
              <a:rPr lang="en-US" smtClean="0"/>
              <a:t>9</a:t>
            </a:fld>
            <a:endParaRPr lang="en-US"/>
          </a:p>
        </p:txBody>
      </p:sp>
    </p:spTree>
    <p:extLst>
      <p:ext uri="{BB962C8B-B14F-4D97-AF65-F5344CB8AC3E}">
        <p14:creationId xmlns:p14="http://schemas.microsoft.com/office/powerpoint/2010/main" val="2452538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 - intro">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FE9D7BBA-8DAA-6649-BF93-74DCCEB02FF9}"/>
              </a:ext>
            </a:extLst>
          </p:cNvPr>
          <p:cNvSpPr>
            <a:spLocks noGrp="1"/>
          </p:cNvSpPr>
          <p:nvPr>
            <p:ph type="pic" sz="half" idx="14" hasCustomPrompt="1"/>
          </p:nvPr>
        </p:nvSpPr>
        <p:spPr>
          <a:xfrm>
            <a:off x="0" y="0"/>
            <a:ext cx="6096000" cy="6855008"/>
          </a:xfrm>
          <a:prstGeom prst="rect">
            <a:avLst/>
          </a:prstGeom>
          <a:solidFill>
            <a:schemeClr val="bg1">
              <a:lumMod val="95000"/>
            </a:schemeClr>
          </a:solidFill>
        </p:spPr>
        <p:txBody>
          <a:bodyPr lIns="91439" rIns="91439">
            <a:noAutofit/>
          </a:bodyPr>
          <a:lstStyle>
            <a:lvl1pPr marL="228600" marR="0" indent="-228600" algn="l" defTabSz="914400" eaLnBrk="1" fontAlgn="auto" latinLnBrk="0" hangingPunct="1">
              <a:lnSpc>
                <a:spcPct val="90000"/>
              </a:lnSpc>
              <a:spcBef>
                <a:spcPts val="1000"/>
              </a:spcBef>
              <a:spcAft>
                <a:spcPts val="0"/>
              </a:spcAft>
              <a:buClrTx/>
              <a:buSzPct val="100000"/>
              <a:buFont typeface="Arial"/>
              <a:buChar char="•"/>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dirty="0"/>
              <a:t>Click to add image</a:t>
            </a:r>
          </a:p>
          <a:p>
            <a:endParaRPr dirty="0"/>
          </a:p>
        </p:txBody>
      </p:sp>
      <p:sp>
        <p:nvSpPr>
          <p:cNvPr id="7" name="Rectangle 6">
            <a:extLst>
              <a:ext uri="{FF2B5EF4-FFF2-40B4-BE49-F238E27FC236}">
                <a16:creationId xmlns:a16="http://schemas.microsoft.com/office/drawing/2014/main" id="{F84083FA-47F8-3048-BB5E-E2A602B837B8}"/>
              </a:ext>
            </a:extLst>
          </p:cNvPr>
          <p:cNvSpPr/>
          <p:nvPr userDrawn="1"/>
        </p:nvSpPr>
        <p:spPr>
          <a:xfrm>
            <a:off x="8286435" y="2742646"/>
            <a:ext cx="1855693" cy="107578"/>
          </a:xfrm>
          <a:prstGeom prst="rect">
            <a:avLst/>
          </a:prstGeom>
          <a:solidFill>
            <a:srgbClr val="55504D"/>
          </a:solidFill>
          <a:ln w="12700">
            <a:miter lim="400000"/>
          </a:ln>
        </p:spPr>
        <p:txBody>
          <a:bodyPr lIns="45719" rIns="45719" anchor="ctr"/>
          <a:lstStyle/>
          <a:p>
            <a:pPr algn="ctr">
              <a:lnSpc>
                <a:spcPct val="90000"/>
              </a:lnSpc>
              <a:spcBef>
                <a:spcPts val="1000"/>
              </a:spcBef>
              <a:defRPr sz="1200" b="1">
                <a:solidFill>
                  <a:schemeClr val="accent1"/>
                </a:solidFill>
                <a:latin typeface="+mn-lt"/>
                <a:ea typeface="+mn-ea"/>
                <a:cs typeface="+mn-cs"/>
                <a:sym typeface="Gotham"/>
              </a:defRPr>
            </a:pPr>
            <a:endParaRPr sz="1200" dirty="0">
              <a:solidFill>
                <a:schemeClr val="bg1"/>
              </a:solidFill>
            </a:endParaRPr>
          </a:p>
        </p:txBody>
      </p:sp>
      <p:sp>
        <p:nvSpPr>
          <p:cNvPr id="10" name="Text Placeholder 10">
            <a:extLst>
              <a:ext uri="{FF2B5EF4-FFF2-40B4-BE49-F238E27FC236}">
                <a16:creationId xmlns:a16="http://schemas.microsoft.com/office/drawing/2014/main" id="{9CF103C5-CF9C-9543-83AE-CAA59337622B}"/>
              </a:ext>
            </a:extLst>
          </p:cNvPr>
          <p:cNvSpPr>
            <a:spLocks noGrp="1"/>
          </p:cNvSpPr>
          <p:nvPr>
            <p:ph type="body" sz="quarter" idx="19"/>
          </p:nvPr>
        </p:nvSpPr>
        <p:spPr>
          <a:xfrm>
            <a:off x="6989963" y="3055198"/>
            <a:ext cx="4324350" cy="2692400"/>
          </a:xfrm>
        </p:spPr>
        <p:txBody>
          <a:bodyPr>
            <a:normAutofit/>
          </a:bodyPr>
          <a:lstStyle>
            <a:lvl1pPr marL="0" indent="0" algn="ctr">
              <a:buFontTx/>
              <a:buNone/>
              <a:defRPr sz="1600">
                <a:solidFill>
                  <a:schemeClr val="accent2"/>
                </a:solidFill>
              </a:defRPr>
            </a:lvl1pPr>
          </a:lstStyle>
          <a:p>
            <a:pPr lvl="0"/>
            <a:r>
              <a:rPr lang="en-US"/>
              <a:t>Edit Master text styles</a:t>
            </a:r>
          </a:p>
        </p:txBody>
      </p:sp>
      <p:sp>
        <p:nvSpPr>
          <p:cNvPr id="11" name="Text Placeholder 12">
            <a:extLst>
              <a:ext uri="{FF2B5EF4-FFF2-40B4-BE49-F238E27FC236}">
                <a16:creationId xmlns:a16="http://schemas.microsoft.com/office/drawing/2014/main" id="{49D89120-2056-774E-B0AF-5FFA2A460250}"/>
              </a:ext>
            </a:extLst>
          </p:cNvPr>
          <p:cNvSpPr>
            <a:spLocks noGrp="1"/>
          </p:cNvSpPr>
          <p:nvPr>
            <p:ph type="body" sz="quarter" idx="20" hasCustomPrompt="1"/>
          </p:nvPr>
        </p:nvSpPr>
        <p:spPr>
          <a:xfrm>
            <a:off x="6989963" y="1639148"/>
            <a:ext cx="4324350" cy="898525"/>
          </a:xfrm>
        </p:spPr>
        <p:txBody>
          <a:bodyPr anchor="b">
            <a:normAutofit/>
          </a:bodyPr>
          <a:lstStyle>
            <a:lvl1pPr marL="0" indent="0" algn="ctr">
              <a:buFontTx/>
              <a:buNone/>
              <a:defRPr sz="3200" b="1" i="0">
                <a:solidFill>
                  <a:schemeClr val="accent2"/>
                </a:solidFill>
                <a:latin typeface="Gotham Bold" panose="02000604030000020004" pitchFamily="2" charset="0"/>
              </a:defRPr>
            </a:lvl1pPr>
          </a:lstStyle>
          <a:p>
            <a:pPr lvl="0"/>
            <a:r>
              <a:rPr lang="en-US"/>
              <a:t>Click to edit </a:t>
            </a:r>
            <a:r>
              <a:rPr lang="en-US" err="1"/>
              <a:t>Edit</a:t>
            </a:r>
            <a:endParaRPr lang="en-US"/>
          </a:p>
        </p:txBody>
      </p:sp>
    </p:spTree>
    <p:extLst>
      <p:ext uri="{BB962C8B-B14F-4D97-AF65-F5344CB8AC3E}">
        <p14:creationId xmlns:p14="http://schemas.microsoft.com/office/powerpoint/2010/main" val="309809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3867-8D40-0F47-AF69-8A4B050DB603}"/>
              </a:ext>
            </a:extLst>
          </p:cNvPr>
          <p:cNvSpPr>
            <a:spLocks noGrp="1" noChangeAspect="1"/>
          </p:cNvSpPr>
          <p:nvPr>
            <p:ph type="ctrTitle" hasCustomPrompt="1"/>
          </p:nvPr>
        </p:nvSpPr>
        <p:spPr>
          <a:xfrm>
            <a:off x="874713" y="441325"/>
            <a:ext cx="3594048" cy="2882446"/>
          </a:xfrm>
        </p:spPr>
        <p:txBody>
          <a:bodyPr anchor="b">
            <a:normAutofit/>
          </a:bodyPr>
          <a:lstStyle>
            <a:lvl1pPr algn="l">
              <a:defRPr sz="4000" b="1" i="0">
                <a:solidFill>
                  <a:schemeClr val="bg1"/>
                </a:solidFill>
                <a:latin typeface="Gotham Bold" panose="02000604030000020004" pitchFamily="2" charset="0"/>
              </a:defRPr>
            </a:lvl1pPr>
          </a:lstStyle>
          <a:p>
            <a:r>
              <a:rPr lang="en-US"/>
              <a:t>Presentation Name</a:t>
            </a:r>
          </a:p>
        </p:txBody>
      </p:sp>
      <p:sp>
        <p:nvSpPr>
          <p:cNvPr id="3" name="Subtitle 2">
            <a:extLst>
              <a:ext uri="{FF2B5EF4-FFF2-40B4-BE49-F238E27FC236}">
                <a16:creationId xmlns:a16="http://schemas.microsoft.com/office/drawing/2014/main" id="{9739F660-8852-B344-BDE0-D30C3DCD9A05}"/>
              </a:ext>
            </a:extLst>
          </p:cNvPr>
          <p:cNvSpPr>
            <a:spLocks noGrp="1"/>
          </p:cNvSpPr>
          <p:nvPr>
            <p:ph type="subTitle" idx="1" hasCustomPrompt="1"/>
          </p:nvPr>
        </p:nvSpPr>
        <p:spPr>
          <a:xfrm>
            <a:off x="874713" y="3802743"/>
            <a:ext cx="3594048" cy="1219314"/>
          </a:xfrm>
        </p:spPr>
        <p:txBody>
          <a:bodyPr>
            <a:normAutofit/>
          </a:bodyPr>
          <a:lstStyle>
            <a:lvl1pPr marL="0" indent="0" algn="l">
              <a:buNone/>
              <a:defRPr sz="2000" b="0" i="0">
                <a:solidFill>
                  <a:schemeClr val="tx1"/>
                </a:solidFill>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text</a:t>
            </a:r>
          </a:p>
        </p:txBody>
      </p:sp>
    </p:spTree>
    <p:extLst>
      <p:ext uri="{BB962C8B-B14F-4D97-AF65-F5344CB8AC3E}">
        <p14:creationId xmlns:p14="http://schemas.microsoft.com/office/powerpoint/2010/main" val="147102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11/29/2023</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2638387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 intro">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FE9D7BBA-8DAA-6649-BF93-74DCCEB02FF9}"/>
              </a:ext>
            </a:extLst>
          </p:cNvPr>
          <p:cNvSpPr>
            <a:spLocks noGrp="1"/>
          </p:cNvSpPr>
          <p:nvPr>
            <p:ph type="pic" sz="half" idx="14" hasCustomPrompt="1"/>
          </p:nvPr>
        </p:nvSpPr>
        <p:spPr>
          <a:xfrm>
            <a:off x="0" y="0"/>
            <a:ext cx="6096000" cy="6855008"/>
          </a:xfrm>
          <a:prstGeom prst="rect">
            <a:avLst/>
          </a:prstGeom>
          <a:solidFill>
            <a:schemeClr val="bg1">
              <a:lumMod val="95000"/>
            </a:schemeClr>
          </a:solidFill>
        </p:spPr>
        <p:txBody>
          <a:bodyPr lIns="91439" rIns="91439">
            <a:noAutofit/>
          </a:bodyPr>
          <a:lstStyle>
            <a:lvl1pPr marL="228600" marR="0" indent="-228600" algn="l" defTabSz="914400" eaLnBrk="1" fontAlgn="auto" latinLnBrk="0" hangingPunct="1">
              <a:lnSpc>
                <a:spcPct val="90000"/>
              </a:lnSpc>
              <a:spcBef>
                <a:spcPts val="1000"/>
              </a:spcBef>
              <a:spcAft>
                <a:spcPts val="0"/>
              </a:spcAft>
              <a:buClrTx/>
              <a:buSzPct val="100000"/>
              <a:buFont typeface="Arial"/>
              <a:buChar char="•"/>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a:t>Click to add image</a:t>
            </a:r>
          </a:p>
          <a:p>
            <a:endParaRPr/>
          </a:p>
        </p:txBody>
      </p:sp>
      <p:sp>
        <p:nvSpPr>
          <p:cNvPr id="7" name="Rectangle 6">
            <a:extLst>
              <a:ext uri="{FF2B5EF4-FFF2-40B4-BE49-F238E27FC236}">
                <a16:creationId xmlns:a16="http://schemas.microsoft.com/office/drawing/2014/main" id="{F84083FA-47F8-3048-BB5E-E2A602B837B8}"/>
              </a:ext>
            </a:extLst>
          </p:cNvPr>
          <p:cNvSpPr/>
          <p:nvPr userDrawn="1"/>
        </p:nvSpPr>
        <p:spPr>
          <a:xfrm>
            <a:off x="8224291" y="2436007"/>
            <a:ext cx="1855693" cy="107578"/>
          </a:xfrm>
          <a:prstGeom prst="rect">
            <a:avLst/>
          </a:prstGeom>
          <a:solidFill>
            <a:srgbClr val="55504D"/>
          </a:solidFill>
          <a:ln w="12700">
            <a:miter lim="400000"/>
          </a:ln>
        </p:spPr>
        <p:txBody>
          <a:bodyPr lIns="45719" rIns="45719" anchor="ctr"/>
          <a:lstStyle/>
          <a:p>
            <a:pPr algn="ctr">
              <a:lnSpc>
                <a:spcPct val="90000"/>
              </a:lnSpc>
              <a:spcBef>
                <a:spcPts val="1000"/>
              </a:spcBef>
              <a:defRPr sz="1200" b="1">
                <a:solidFill>
                  <a:schemeClr val="accent1"/>
                </a:solidFill>
                <a:latin typeface="+mn-lt"/>
                <a:ea typeface="+mn-ea"/>
                <a:cs typeface="+mn-cs"/>
                <a:sym typeface="Gotham"/>
              </a:defRPr>
            </a:pPr>
            <a:endParaRPr sz="1200">
              <a:solidFill>
                <a:schemeClr val="bg1"/>
              </a:solidFill>
            </a:endParaRPr>
          </a:p>
        </p:txBody>
      </p:sp>
      <p:sp>
        <p:nvSpPr>
          <p:cNvPr id="10" name="Text Placeholder 10">
            <a:extLst>
              <a:ext uri="{FF2B5EF4-FFF2-40B4-BE49-F238E27FC236}">
                <a16:creationId xmlns:a16="http://schemas.microsoft.com/office/drawing/2014/main" id="{9CF103C5-CF9C-9543-83AE-CAA59337622B}"/>
              </a:ext>
            </a:extLst>
          </p:cNvPr>
          <p:cNvSpPr>
            <a:spLocks noGrp="1"/>
          </p:cNvSpPr>
          <p:nvPr>
            <p:ph type="body" sz="quarter" idx="19"/>
          </p:nvPr>
        </p:nvSpPr>
        <p:spPr>
          <a:xfrm>
            <a:off x="6989963" y="3055198"/>
            <a:ext cx="4324350" cy="2692400"/>
          </a:xfrm>
        </p:spPr>
        <p:txBody>
          <a:bodyPr>
            <a:normAutofit/>
          </a:bodyPr>
          <a:lstStyle>
            <a:lvl1pPr marL="0" indent="0" algn="ctr">
              <a:buFontTx/>
              <a:buNone/>
              <a:defRPr sz="1600">
                <a:solidFill>
                  <a:schemeClr val="accent2"/>
                </a:solidFill>
              </a:defRPr>
            </a:lvl1pPr>
          </a:lstStyle>
          <a:p>
            <a:pPr lvl="0"/>
            <a:r>
              <a:rPr lang="en-US"/>
              <a:t>Edit Master text styles</a:t>
            </a:r>
          </a:p>
        </p:txBody>
      </p:sp>
      <p:sp>
        <p:nvSpPr>
          <p:cNvPr id="11" name="Text Placeholder 12">
            <a:extLst>
              <a:ext uri="{FF2B5EF4-FFF2-40B4-BE49-F238E27FC236}">
                <a16:creationId xmlns:a16="http://schemas.microsoft.com/office/drawing/2014/main" id="{49D89120-2056-774E-B0AF-5FFA2A460250}"/>
              </a:ext>
            </a:extLst>
          </p:cNvPr>
          <p:cNvSpPr>
            <a:spLocks noGrp="1"/>
          </p:cNvSpPr>
          <p:nvPr>
            <p:ph type="body" sz="quarter" idx="20" hasCustomPrompt="1"/>
          </p:nvPr>
        </p:nvSpPr>
        <p:spPr>
          <a:xfrm>
            <a:off x="6989963" y="1639148"/>
            <a:ext cx="4324350" cy="898525"/>
          </a:xfrm>
        </p:spPr>
        <p:txBody>
          <a:bodyPr anchor="b">
            <a:normAutofit/>
          </a:bodyPr>
          <a:lstStyle>
            <a:lvl1pPr marL="0" indent="0" algn="ctr">
              <a:buFontTx/>
              <a:buNone/>
              <a:defRPr sz="3200" b="1" i="0">
                <a:solidFill>
                  <a:schemeClr val="accent2"/>
                </a:solidFill>
                <a:latin typeface="Gotham Bold" panose="02000604030000020004" pitchFamily="2" charset="0"/>
              </a:defRPr>
            </a:lvl1pPr>
          </a:lstStyle>
          <a:p>
            <a:pPr lvl="0"/>
            <a:r>
              <a:rPr lang="en-US"/>
              <a:t>Click to edit </a:t>
            </a:r>
            <a:r>
              <a:rPr lang="en-US" err="1"/>
              <a:t>Edit</a:t>
            </a:r>
            <a:endParaRPr lang="en-US"/>
          </a:p>
        </p:txBody>
      </p:sp>
    </p:spTree>
    <p:extLst>
      <p:ext uri="{BB962C8B-B14F-4D97-AF65-F5344CB8AC3E}">
        <p14:creationId xmlns:p14="http://schemas.microsoft.com/office/powerpoint/2010/main" val="309809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62998A-B206-624B-A746-DF3D06756E43}"/>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a:ln>
                <a:noFill/>
              </a:ln>
              <a:solidFill>
                <a:srgbClr val="5AAA60"/>
              </a:solidFill>
              <a:effectLst/>
              <a:uFillTx/>
              <a:latin typeface="+mn-lt"/>
              <a:ea typeface="+mn-ea"/>
              <a:cs typeface="+mn-cs"/>
              <a:sym typeface="Gotham"/>
            </a:endParaRPr>
          </a:p>
        </p:txBody>
      </p:sp>
      <p:pic>
        <p:nvPicPr>
          <p:cNvPr id="6" name="Picture 5" descr="A white text on a black background&#10;&#10;Description automatically generated">
            <a:extLst>
              <a:ext uri="{FF2B5EF4-FFF2-40B4-BE49-F238E27FC236}">
                <a16:creationId xmlns:a16="http://schemas.microsoft.com/office/drawing/2014/main" id="{179C959A-931A-CAE0-652E-427AC71E79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82587" y="1894755"/>
            <a:ext cx="5638681" cy="2347766"/>
          </a:xfrm>
          <a:prstGeom prst="rect">
            <a:avLst/>
          </a:prstGeom>
        </p:spPr>
      </p:pic>
    </p:spTree>
    <p:extLst>
      <p:ext uri="{BB962C8B-B14F-4D97-AF65-F5344CB8AC3E}">
        <p14:creationId xmlns:p14="http://schemas.microsoft.com/office/powerpoint/2010/main" val="251917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00.00.0000</a:t>
            </a:r>
            <a:endParaRPr lang="en-GB"/>
          </a:p>
        </p:txBody>
      </p:sp>
      <p:sp>
        <p:nvSpPr>
          <p:cNvPr id="3" name="Footer Placeholder 2"/>
          <p:cNvSpPr>
            <a:spLocks noGrp="1"/>
          </p:cNvSpPr>
          <p:nvPr>
            <p:ph type="ftr" sz="quarter" idx="11"/>
          </p:nvPr>
        </p:nvSpPr>
        <p:spPr/>
        <p:txBody>
          <a:bodyPr/>
          <a:lstStyle/>
          <a:p>
            <a:r>
              <a:rPr lang="en-GB"/>
              <a:t>Document title</a:t>
            </a:r>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
        <p:nvSpPr>
          <p:cNvPr id="5" name="Title 4">
            <a:extLst>
              <a:ext uri="{FF2B5EF4-FFF2-40B4-BE49-F238E27FC236}">
                <a16:creationId xmlns:a16="http://schemas.microsoft.com/office/drawing/2014/main" id="{1DEF600E-A836-4665-A50B-E5BE4AD5429E}"/>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918773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00.00.0000</a:t>
            </a:r>
            <a:endParaRPr lang="en-GB"/>
          </a:p>
        </p:txBody>
      </p:sp>
      <p:sp>
        <p:nvSpPr>
          <p:cNvPr id="3" name="Footer Placeholder 2"/>
          <p:cNvSpPr>
            <a:spLocks noGrp="1"/>
          </p:cNvSpPr>
          <p:nvPr>
            <p:ph type="ftr" sz="quarter" idx="11"/>
          </p:nvPr>
        </p:nvSpPr>
        <p:spPr/>
        <p:txBody>
          <a:bodyPr/>
          <a:lstStyle/>
          <a:p>
            <a:r>
              <a:rPr lang="en-GB"/>
              <a:t>Document title</a:t>
            </a:r>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
        <p:nvSpPr>
          <p:cNvPr id="5" name="Title 4">
            <a:extLst>
              <a:ext uri="{FF2B5EF4-FFF2-40B4-BE49-F238E27FC236}">
                <a16:creationId xmlns:a16="http://schemas.microsoft.com/office/drawing/2014/main" id="{1DEF600E-A836-4665-A50B-E5BE4AD5429E}"/>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095003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06D771-A1A8-5C4F-BFFF-670F3BF049C0}"/>
              </a:ext>
            </a:extLst>
          </p:cNvPr>
          <p:cNvSpPr>
            <a:spLocks noGrp="1"/>
          </p:cNvSpPr>
          <p:nvPr>
            <p:ph type="title"/>
          </p:nvPr>
        </p:nvSpPr>
        <p:spPr>
          <a:xfrm>
            <a:off x="874713" y="333375"/>
            <a:ext cx="7735887" cy="1260491"/>
          </a:xfrm>
          <a:prstGeom prst="rect">
            <a:avLst/>
          </a:prstGeom>
        </p:spPr>
        <p:txBody>
          <a:bodyPr vert="horz" lIns="0" tIns="0" rIns="0" bIns="0" rtlCol="0" anchor="b">
            <a:normAutofit/>
          </a:bodyPr>
          <a:lstStyle/>
          <a:p>
            <a:r>
              <a:rPr lang="en-US"/>
              <a:t>Click to edit title</a:t>
            </a:r>
          </a:p>
        </p:txBody>
      </p:sp>
      <p:sp>
        <p:nvSpPr>
          <p:cNvPr id="3" name="Text Placeholder 2">
            <a:extLst>
              <a:ext uri="{FF2B5EF4-FFF2-40B4-BE49-F238E27FC236}">
                <a16:creationId xmlns:a16="http://schemas.microsoft.com/office/drawing/2014/main" id="{DB13BF7F-11F6-1C4D-99CF-CE562BB3F0AF}"/>
              </a:ext>
            </a:extLst>
          </p:cNvPr>
          <p:cNvSpPr>
            <a:spLocks noGrp="1"/>
          </p:cNvSpPr>
          <p:nvPr>
            <p:ph type="body" idx="1"/>
          </p:nvPr>
        </p:nvSpPr>
        <p:spPr>
          <a:xfrm>
            <a:off x="874713" y="1989137"/>
            <a:ext cx="10621962" cy="414020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C0A62-22C4-9744-AECC-3519B6958B94}"/>
              </a:ext>
            </a:extLst>
          </p:cNvPr>
          <p:cNvSpPr>
            <a:spLocks noGrp="1"/>
          </p:cNvSpPr>
          <p:nvPr>
            <p:ph type="dt" sz="half" idx="2"/>
          </p:nvPr>
        </p:nvSpPr>
        <p:spPr>
          <a:xfrm>
            <a:off x="874713" y="6356350"/>
            <a:ext cx="2886075" cy="365125"/>
          </a:xfrm>
          <a:prstGeom prst="rect">
            <a:avLst/>
          </a:prstGeom>
        </p:spPr>
        <p:txBody>
          <a:bodyPr vert="horz" lIns="91440" tIns="45720" rIns="91440" bIns="45720" rtlCol="0" anchor="ctr"/>
          <a:lstStyle>
            <a:lvl1pPr algn="l">
              <a:defRPr sz="1200" b="0" i="0">
                <a:solidFill>
                  <a:schemeClr val="tx1">
                    <a:tint val="75000"/>
                  </a:schemeClr>
                </a:solidFill>
                <a:latin typeface="Gotham Book" panose="02000604040000020004" pitchFamily="2" charset="0"/>
              </a:defRPr>
            </a:lvl1pPr>
          </a:lstStyle>
          <a:p>
            <a:fld id="{CB4625B5-9D39-B743-81F3-A2814805E14F}" type="datetimeFigureOut">
              <a:rPr lang="en-US" smtClean="0"/>
              <a:pPr/>
              <a:t>11/29/2023</a:t>
            </a:fld>
            <a:endParaRPr lang="en-US"/>
          </a:p>
        </p:txBody>
      </p:sp>
      <p:sp>
        <p:nvSpPr>
          <p:cNvPr id="5" name="Footer Placeholder 4">
            <a:extLst>
              <a:ext uri="{FF2B5EF4-FFF2-40B4-BE49-F238E27FC236}">
                <a16:creationId xmlns:a16="http://schemas.microsoft.com/office/drawing/2014/main" id="{8CF717E9-455A-F348-8C78-C71CE2020400}"/>
              </a:ext>
            </a:extLst>
          </p:cNvPr>
          <p:cNvSpPr>
            <a:spLocks noGrp="1"/>
          </p:cNvSpPr>
          <p:nvPr>
            <p:ph type="ftr" sz="quarter" idx="3"/>
          </p:nvPr>
        </p:nvSpPr>
        <p:spPr>
          <a:xfrm>
            <a:off x="4128294"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otham Book" panose="02000604040000020004" pitchFamily="2" charset="0"/>
              </a:defRPr>
            </a:lvl1pPr>
          </a:lstStyle>
          <a:p>
            <a:endParaRPr lang="en-US"/>
          </a:p>
        </p:txBody>
      </p:sp>
      <p:sp>
        <p:nvSpPr>
          <p:cNvPr id="6" name="Slide Number Placeholder 5">
            <a:extLst>
              <a:ext uri="{FF2B5EF4-FFF2-40B4-BE49-F238E27FC236}">
                <a16:creationId xmlns:a16="http://schemas.microsoft.com/office/drawing/2014/main" id="{38C0806C-1593-2F4B-AA00-85AC9AF61E70}"/>
              </a:ext>
            </a:extLst>
          </p:cNvPr>
          <p:cNvSpPr>
            <a:spLocks noGrp="1"/>
          </p:cNvSpPr>
          <p:nvPr>
            <p:ph type="sldNum" sz="quarter" idx="4"/>
          </p:nvPr>
        </p:nvSpPr>
        <p:spPr>
          <a:xfrm>
            <a:off x="8610600" y="6356350"/>
            <a:ext cx="2886074" cy="365125"/>
          </a:xfrm>
          <a:prstGeom prst="rect">
            <a:avLst/>
          </a:prstGeom>
        </p:spPr>
        <p:txBody>
          <a:bodyPr vert="horz" lIns="91440" tIns="45720" rIns="91440" bIns="45720" rtlCol="0" anchor="ctr"/>
          <a:lstStyle>
            <a:lvl1pPr algn="r">
              <a:defRPr sz="1200" b="0" i="0">
                <a:solidFill>
                  <a:schemeClr val="tx1">
                    <a:tint val="75000"/>
                  </a:schemeClr>
                </a:solidFill>
                <a:latin typeface="Gotham Book" panose="02000604040000020004" pitchFamily="2" charset="0"/>
              </a:defRPr>
            </a:lvl1pPr>
          </a:lstStyle>
          <a:p>
            <a:fld id="{182ED1F7-0DAF-604F-AAD0-0B909AFF8955}" type="slidenum">
              <a:rPr lang="en-US" smtClean="0"/>
              <a:pPr/>
              <a:t>‹#›</a:t>
            </a:fld>
            <a:endParaRPr lang="en-US"/>
          </a:p>
        </p:txBody>
      </p:sp>
    </p:spTree>
    <p:extLst>
      <p:ext uri="{BB962C8B-B14F-4D97-AF65-F5344CB8AC3E}">
        <p14:creationId xmlns:p14="http://schemas.microsoft.com/office/powerpoint/2010/main" val="2379094413"/>
      </p:ext>
    </p:extLst>
  </p:cSld>
  <p:clrMap bg1="lt1" tx1="dk1" bg2="lt2" tx2="dk2" accent1="accent1" accent2="accent2" accent3="accent3" accent4="accent4" accent5="accent5" accent6="accent6" hlink="hlink" folHlink="folHlink"/>
  <p:sldLayoutIdLst>
    <p:sldLayoutId id="2147484191" r:id="rId1"/>
    <p:sldLayoutId id="2147483679" r:id="rId2"/>
    <p:sldLayoutId id="2147483685" r:id="rId3"/>
    <p:sldLayoutId id="2147483703" r:id="rId4"/>
    <p:sldLayoutId id="2147483700" r:id="rId5"/>
    <p:sldLayoutId id="2147484190" r:id="rId6"/>
    <p:sldLayoutId id="2147483765" r:id="rId7"/>
  </p:sldLayoutIdLst>
  <p:txStyles>
    <p:titleStyle>
      <a:lvl1pPr algn="l" defTabSz="914400" rtl="0" eaLnBrk="1" latinLnBrk="0" hangingPunct="1">
        <a:lnSpc>
          <a:spcPct val="110000"/>
        </a:lnSpc>
        <a:spcBef>
          <a:spcPct val="0"/>
        </a:spcBef>
        <a:buNone/>
        <a:defRPr sz="3200" b="1" i="0" kern="1200">
          <a:solidFill>
            <a:schemeClr val="accent2"/>
          </a:solidFill>
          <a:latin typeface="Gotham Bold" panose="02000604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Gotham Medium" panose="02000604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otham Book" panose="02000604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otham Book" panose="02000604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otham Book" panose="02000604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otham Book" panose="02000604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 userDrawn="1">
          <p15:clr>
            <a:srgbClr val="F26B43"/>
          </p15:clr>
        </p15:guide>
        <p15:guide id="2" pos="7355" userDrawn="1">
          <p15:clr>
            <a:srgbClr val="F26B43"/>
          </p15:clr>
        </p15:guide>
        <p15:guide id="4" orient="horz" pos="3861">
          <p15:clr>
            <a:srgbClr val="F26B43"/>
          </p15:clr>
        </p15:guide>
        <p15:guide id="7" pos="5881" userDrawn="1">
          <p15:clr>
            <a:srgbClr val="F26B43"/>
          </p15:clr>
        </p15:guide>
        <p15:guide id="8" orient="horz" pos="210">
          <p15:clr>
            <a:srgbClr val="F26B43"/>
          </p15:clr>
        </p15:guide>
        <p15:guide id="9" orient="horz" pos="1003">
          <p15:clr>
            <a:srgbClr val="F26B43"/>
          </p15:clr>
        </p15:guide>
        <p15:guide id="10" orient="horz" pos="1253" userDrawn="1">
          <p15:clr>
            <a:srgbClr val="F26B43"/>
          </p15:clr>
        </p15:guide>
        <p15:guide id="11" orient="horz" pos="663" userDrawn="1">
          <p15:clr>
            <a:srgbClr val="F26B43"/>
          </p15:clr>
        </p15:guide>
        <p15:guide id="14" pos="438" userDrawn="1">
          <p15:clr>
            <a:srgbClr val="F26B43"/>
          </p15:clr>
        </p15:guide>
        <p15:guide id="15" pos="7242" userDrawn="1">
          <p15:clr>
            <a:srgbClr val="F26B43"/>
          </p15:clr>
        </p15:guide>
        <p15:guide id="16" orient="horz" pos="19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hyperlink" Target="https://www.kantar.com/campaigns/media-reactions"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14.xml.rels><?xml version="1.0" encoding="UTF-8" standalone="yes"?>
<Relationships xmlns="http://schemas.openxmlformats.org/package/2006/relationships"><Relationship Id="rId3" Type="http://schemas.openxmlformats.org/officeDocument/2006/relationships/hyperlink" Target="https://www.oma.org.au/anatomy-out-home" TargetMode="Externa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s://www.kantar.com/campaigns/media-reaction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AA4D"/>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7DBCA0-2C7C-03C3-CB19-B66E422FD74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7850" b="43971"/>
          <a:stretch/>
        </p:blipFill>
        <p:spPr>
          <a:xfrm>
            <a:off x="4701129" y="994495"/>
            <a:ext cx="7490871" cy="5863506"/>
          </a:xfrm>
          <a:prstGeom prst="rect">
            <a:avLst/>
          </a:prstGeom>
        </p:spPr>
      </p:pic>
      <p:sp>
        <p:nvSpPr>
          <p:cNvPr id="12" name="Title 1">
            <a:extLst>
              <a:ext uri="{FF2B5EF4-FFF2-40B4-BE49-F238E27FC236}">
                <a16:creationId xmlns:a16="http://schemas.microsoft.com/office/drawing/2014/main" id="{ED501CB6-00ED-6B46-BED9-248D8DFA75C4}"/>
              </a:ext>
            </a:extLst>
          </p:cNvPr>
          <p:cNvSpPr>
            <a:spLocks noGrp="1"/>
          </p:cNvSpPr>
          <p:nvPr>
            <p:ph type="ctrTitle"/>
          </p:nvPr>
        </p:nvSpPr>
        <p:spPr>
          <a:xfrm>
            <a:off x="958571" y="1850794"/>
            <a:ext cx="5001872" cy="3958867"/>
          </a:xfrm>
        </p:spPr>
        <p:txBody>
          <a:bodyPr anchor="t">
            <a:noAutofit/>
          </a:bodyPr>
          <a:lstStyle>
            <a:lvl1pPr algn="l">
              <a:defRPr sz="4400" b="1" i="0">
                <a:solidFill>
                  <a:schemeClr val="bg1"/>
                </a:solidFill>
                <a:latin typeface="Gotham Bold" panose="02000604030000020004" pitchFamily="2" charset="0"/>
              </a:defRPr>
            </a:lvl1pPr>
          </a:lstStyle>
          <a:p>
            <a:br>
              <a:rPr lang="en-US" sz="4000" dirty="0"/>
            </a:br>
            <a:endParaRPr lang="en-US" sz="4000" dirty="0"/>
          </a:p>
        </p:txBody>
      </p:sp>
      <p:sp>
        <p:nvSpPr>
          <p:cNvPr id="13" name="Subtitle 2">
            <a:extLst>
              <a:ext uri="{FF2B5EF4-FFF2-40B4-BE49-F238E27FC236}">
                <a16:creationId xmlns:a16="http://schemas.microsoft.com/office/drawing/2014/main" id="{F48CB742-8F14-814F-BB8A-C039035E671C}"/>
              </a:ext>
            </a:extLst>
          </p:cNvPr>
          <p:cNvSpPr>
            <a:spLocks noGrp="1"/>
          </p:cNvSpPr>
          <p:nvPr>
            <p:ph type="subTitle" idx="1"/>
          </p:nvPr>
        </p:nvSpPr>
        <p:spPr>
          <a:xfrm>
            <a:off x="271992" y="4009045"/>
            <a:ext cx="2053565" cy="338860"/>
          </a:xfrm>
        </p:spPr>
        <p:txBody>
          <a:bodyPr>
            <a:noAutofit/>
          </a:bodyPr>
          <a:lstStyle>
            <a:lvl1pPr marL="0" indent="0" algn="l">
              <a:buNone/>
              <a:defRPr sz="2400" b="0" i="0">
                <a:solidFill>
                  <a:schemeClr val="tx1"/>
                </a:solidFill>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sz="4000" dirty="0">
                <a:solidFill>
                  <a:schemeClr val="bg1"/>
                </a:solidFill>
                <a:latin typeface="Gotham Bold" pitchFamily="50" charset="0"/>
                <a:cs typeface="Gotham Bold" pitchFamily="50" charset="0"/>
              </a:rPr>
              <a:t>2023</a:t>
            </a:r>
          </a:p>
        </p:txBody>
      </p:sp>
      <p:pic>
        <p:nvPicPr>
          <p:cNvPr id="10" name="Picture 9" descr="AnatomyOfOoh.png">
            <a:extLst>
              <a:ext uri="{FF2B5EF4-FFF2-40B4-BE49-F238E27FC236}">
                <a16:creationId xmlns:a16="http://schemas.microsoft.com/office/drawing/2014/main" id="{38C83070-7124-43E0-8EA5-5424C6770C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6418" y="1048339"/>
            <a:ext cx="1887508" cy="1182535"/>
          </a:xfrm>
          <a:prstGeom prst="rect">
            <a:avLst/>
          </a:prstGeom>
        </p:spPr>
      </p:pic>
      <p:sp>
        <p:nvSpPr>
          <p:cNvPr id="2" name="TextBox 1">
            <a:extLst>
              <a:ext uri="{FF2B5EF4-FFF2-40B4-BE49-F238E27FC236}">
                <a16:creationId xmlns:a16="http://schemas.microsoft.com/office/drawing/2014/main" id="{9B169CDA-4A9E-F22E-620B-386ECBF7B59E}"/>
              </a:ext>
            </a:extLst>
          </p:cNvPr>
          <p:cNvSpPr txBox="1"/>
          <p:nvPr/>
        </p:nvSpPr>
        <p:spPr>
          <a:xfrm>
            <a:off x="530472" y="3285279"/>
            <a:ext cx="4436835" cy="707886"/>
          </a:xfrm>
          <a:prstGeom prst="rect">
            <a:avLst/>
          </a:prstGeom>
          <a:noFill/>
        </p:spPr>
        <p:txBody>
          <a:bodyPr wrap="square" lIns="91440" tIns="45720" rIns="91440" bIns="45720" rtlCol="0" anchor="t">
            <a:spAutoFit/>
          </a:bodyPr>
          <a:lstStyle/>
          <a:p>
            <a:r>
              <a:rPr lang="en-US" sz="4000" dirty="0">
                <a:solidFill>
                  <a:schemeClr val="bg1"/>
                </a:solidFill>
                <a:latin typeface="Gotham Bold"/>
                <a:cs typeface="Gotham Bold" pitchFamily="50" charset="0"/>
              </a:rPr>
              <a:t>Best of the Year </a:t>
            </a:r>
          </a:p>
        </p:txBody>
      </p:sp>
      <p:pic>
        <p:nvPicPr>
          <p:cNvPr id="6" name="Picture 5">
            <a:extLst>
              <a:ext uri="{FF2B5EF4-FFF2-40B4-BE49-F238E27FC236}">
                <a16:creationId xmlns:a16="http://schemas.microsoft.com/office/drawing/2014/main" id="{F72FD99A-547C-519C-720B-68D67F9F30A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096000" y="2486597"/>
            <a:ext cx="7563714" cy="7563714"/>
          </a:xfrm>
          <a:prstGeom prst="ellipse">
            <a:avLst/>
          </a:prstGeom>
          <a:ln w="63500">
            <a:noFill/>
          </a:ln>
        </p:spPr>
      </p:pic>
      <p:pic>
        <p:nvPicPr>
          <p:cNvPr id="9" name="Picture 8" descr="A white text on a black background&#10;&#10;Description automatically generated">
            <a:extLst>
              <a:ext uri="{FF2B5EF4-FFF2-40B4-BE49-F238E27FC236}">
                <a16:creationId xmlns:a16="http://schemas.microsoft.com/office/drawing/2014/main" id="{673F7A5F-E1C7-DD30-66AF-37FEE271C5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78734" y="0"/>
            <a:ext cx="2232561" cy="929567"/>
          </a:xfrm>
          <a:prstGeom prst="rect">
            <a:avLst/>
          </a:prstGeom>
        </p:spPr>
      </p:pic>
    </p:spTree>
    <p:custDataLst>
      <p:tags r:id="rId1"/>
    </p:custDataLst>
    <p:extLst>
      <p:ext uri="{BB962C8B-B14F-4D97-AF65-F5344CB8AC3E}">
        <p14:creationId xmlns:p14="http://schemas.microsoft.com/office/powerpoint/2010/main" val="1201742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4D45-42CD-42C7-B634-C5A7231BB0F4}"/>
              </a:ext>
            </a:extLst>
          </p:cNvPr>
          <p:cNvSpPr>
            <a:spLocks noGrp="1"/>
          </p:cNvSpPr>
          <p:nvPr>
            <p:ph type="title"/>
          </p:nvPr>
        </p:nvSpPr>
        <p:spPr>
          <a:xfrm>
            <a:off x="703255" y="334012"/>
            <a:ext cx="7378051" cy="1723782"/>
          </a:xfrm>
        </p:spPr>
        <p:txBody>
          <a:bodyPr anchor="t">
            <a:noAutofit/>
          </a:bodyPr>
          <a:lstStyle/>
          <a:p>
            <a:r>
              <a:rPr lang="en-US" sz="2800" dirty="0">
                <a:latin typeface="Gotham-Medium"/>
                <a:cs typeface="Gotham-Medium" pitchFamily="2" charset="0"/>
              </a:rPr>
              <a:t>Digital OOH is the most </a:t>
            </a:r>
            <a:br>
              <a:rPr lang="en-US" sz="2800" dirty="0">
                <a:latin typeface="Gotham-Medium"/>
                <a:cs typeface="Gotham-Medium" pitchFamily="2" charset="0"/>
              </a:rPr>
            </a:br>
            <a:r>
              <a:rPr lang="en-US" sz="2800" dirty="0">
                <a:latin typeface="Gotham-Medium"/>
                <a:cs typeface="Gotham-Medium" pitchFamily="2" charset="0"/>
              </a:rPr>
              <a:t>innovative channel  </a:t>
            </a:r>
            <a:endParaRPr lang="en-AU" sz="2800" dirty="0">
              <a:latin typeface="Gotham-Medium"/>
              <a:cs typeface="Gotham-Medium" pitchFamily="2" charset="0"/>
            </a:endParaRPr>
          </a:p>
        </p:txBody>
      </p:sp>
      <p:grpSp>
        <p:nvGrpSpPr>
          <p:cNvPr id="6" name="Group 5">
            <a:extLst>
              <a:ext uri="{FF2B5EF4-FFF2-40B4-BE49-F238E27FC236}">
                <a16:creationId xmlns:a16="http://schemas.microsoft.com/office/drawing/2014/main" id="{818DBF95-2BE5-F041-A61F-A6E0B0665A95}"/>
              </a:ext>
            </a:extLst>
          </p:cNvPr>
          <p:cNvGrpSpPr/>
          <p:nvPr/>
        </p:nvGrpSpPr>
        <p:grpSpPr>
          <a:xfrm>
            <a:off x="465425" y="1741830"/>
            <a:ext cx="4177367" cy="3540381"/>
            <a:chOff x="709764" y="1947601"/>
            <a:chExt cx="4749153" cy="2956514"/>
          </a:xfrm>
        </p:grpSpPr>
        <p:sp>
          <p:nvSpPr>
            <p:cNvPr id="7" name="TextBox 6">
              <a:extLst>
                <a:ext uri="{FF2B5EF4-FFF2-40B4-BE49-F238E27FC236}">
                  <a16:creationId xmlns:a16="http://schemas.microsoft.com/office/drawing/2014/main" id="{AB162BC3-A491-9574-9460-1368867B428A}"/>
                </a:ext>
              </a:extLst>
            </p:cNvPr>
            <p:cNvSpPr txBox="1"/>
            <p:nvPr/>
          </p:nvSpPr>
          <p:spPr>
            <a:xfrm>
              <a:off x="709764" y="1947601"/>
              <a:ext cx="4749153" cy="2215991"/>
            </a:xfrm>
            <a:prstGeom prst="rect">
              <a:avLst/>
            </a:prstGeom>
            <a:noFill/>
          </p:spPr>
          <p:txBody>
            <a:bodyPr wrap="square" rtlCol="0">
              <a:spAutoFit/>
            </a:bodyPr>
            <a:lstStyle/>
            <a:p>
              <a:pPr algn="ctr"/>
              <a:r>
                <a:rPr lang="en-AU" sz="16000" dirty="0">
                  <a:solidFill>
                    <a:schemeClr val="accent2"/>
                  </a:solidFill>
                  <a:latin typeface="Gotham Bold" pitchFamily="50" charset="0"/>
                  <a:cs typeface="Gotham Bold" pitchFamily="50" charset="0"/>
                </a:rPr>
                <a:t>#1</a:t>
              </a:r>
            </a:p>
          </p:txBody>
        </p:sp>
        <p:sp>
          <p:nvSpPr>
            <p:cNvPr id="8" name="TextBox 7">
              <a:extLst>
                <a:ext uri="{FF2B5EF4-FFF2-40B4-BE49-F238E27FC236}">
                  <a16:creationId xmlns:a16="http://schemas.microsoft.com/office/drawing/2014/main" id="{7BE66E75-542A-3C68-7BAC-2EF7C8DDF530}"/>
                </a:ext>
              </a:extLst>
            </p:cNvPr>
            <p:cNvSpPr txBox="1"/>
            <p:nvPr/>
          </p:nvSpPr>
          <p:spPr>
            <a:xfrm>
              <a:off x="952255" y="3798933"/>
              <a:ext cx="4264171" cy="1105182"/>
            </a:xfrm>
            <a:prstGeom prst="rect">
              <a:avLst/>
            </a:prstGeom>
            <a:noFill/>
          </p:spPr>
          <p:txBody>
            <a:bodyPr wrap="square" lIns="91440" tIns="45720" rIns="91440" bIns="45720" rtlCol="0" anchor="t">
              <a:spAutoFit/>
            </a:bodyPr>
            <a:lstStyle/>
            <a:p>
              <a:r>
                <a:rPr lang="en-US" sz="2000" b="0" i="0" dirty="0">
                  <a:effectLst/>
                  <a:latin typeface="Gotham Book" pitchFamily="50" charset="0"/>
                  <a:cs typeface="Gotham Book" pitchFamily="50" charset="0"/>
                </a:rPr>
                <a:t>Both global consumers and marketers agree that </a:t>
              </a:r>
              <a:r>
                <a:rPr lang="en-US" sz="2000" b="0" i="0" dirty="0" err="1">
                  <a:effectLst/>
                  <a:latin typeface="Gotham Book" pitchFamily="50" charset="0"/>
                  <a:cs typeface="Gotham Book" pitchFamily="50" charset="0"/>
                </a:rPr>
                <a:t>DOOH</a:t>
              </a:r>
              <a:r>
                <a:rPr lang="en-US" sz="2000" b="0" i="0" dirty="0">
                  <a:effectLst/>
                  <a:latin typeface="Gotham Book" pitchFamily="50" charset="0"/>
                  <a:cs typeface="Gotham Book" pitchFamily="50" charset="0"/>
                </a:rPr>
                <a:t> is the most innovative media channel. </a:t>
              </a:r>
              <a:endParaRPr lang="en-AU" sz="2000" dirty="0">
                <a:highlight>
                  <a:srgbClr val="FFFF00"/>
                </a:highlight>
                <a:latin typeface="Gotham Book" pitchFamily="50" charset="0"/>
                <a:cs typeface="Gotham Book" pitchFamily="50" charset="0"/>
              </a:endParaRPr>
            </a:p>
          </p:txBody>
        </p:sp>
      </p:grpSp>
      <p:pic>
        <p:nvPicPr>
          <p:cNvPr id="5" name="Picture 4">
            <a:extLst>
              <a:ext uri="{FF2B5EF4-FFF2-40B4-BE49-F238E27FC236}">
                <a16:creationId xmlns:a16="http://schemas.microsoft.com/office/drawing/2014/main" id="{EAC61558-CE3E-1F4D-40A6-95D5D79C932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452260" y="1157126"/>
            <a:ext cx="6451615" cy="6451615"/>
          </a:xfrm>
          <a:prstGeom prst="ellipse">
            <a:avLst/>
          </a:prstGeom>
          <a:ln w="990600">
            <a:solidFill>
              <a:srgbClr val="20AA4D"/>
            </a:solidFill>
          </a:ln>
        </p:spPr>
      </p:pic>
      <p:sp>
        <p:nvSpPr>
          <p:cNvPr id="4" name="TextBox 3">
            <a:extLst>
              <a:ext uri="{FF2B5EF4-FFF2-40B4-BE49-F238E27FC236}">
                <a16:creationId xmlns:a16="http://schemas.microsoft.com/office/drawing/2014/main" id="{2589CC6C-CE5A-A6A6-72D4-D3BC94E105D1}"/>
              </a:ext>
            </a:extLst>
          </p:cNvPr>
          <p:cNvSpPr txBox="1"/>
          <p:nvPr/>
        </p:nvSpPr>
        <p:spPr>
          <a:xfrm>
            <a:off x="695325" y="6401514"/>
            <a:ext cx="4744982" cy="246221"/>
          </a:xfrm>
          <a:prstGeom prst="rect">
            <a:avLst/>
          </a:prstGeom>
          <a:noFill/>
        </p:spPr>
        <p:txBody>
          <a:bodyPr wrap="square" rtlCol="0">
            <a:spAutoFit/>
          </a:bodyPr>
          <a:lstStyle/>
          <a:p>
            <a:r>
              <a:rPr lang="en-US" sz="1000" b="1" dirty="0">
                <a:latin typeface="Gotham Medium" pitchFamily="50" charset="0"/>
                <a:cs typeface="Gotham Medium" pitchFamily="50" charset="0"/>
                <a:hlinkClick r:id="rId5"/>
              </a:rPr>
              <a:t>Kantar: Media Reactions 2023 Braving the battleground</a:t>
            </a:r>
            <a:endParaRPr lang="en-AU" sz="1000" b="1" dirty="0">
              <a:latin typeface="Gotham Medium" pitchFamily="50" charset="0"/>
              <a:cs typeface="Gotham Medium" pitchFamily="50" charset="0"/>
            </a:endParaRPr>
          </a:p>
        </p:txBody>
      </p:sp>
    </p:spTree>
    <p:custDataLst>
      <p:tags r:id="rId1"/>
    </p:custDataLst>
    <p:extLst>
      <p:ext uri="{BB962C8B-B14F-4D97-AF65-F5344CB8AC3E}">
        <p14:creationId xmlns:p14="http://schemas.microsoft.com/office/powerpoint/2010/main" val="2221314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4D45-42CD-42C7-B634-C5A7231BB0F4}"/>
              </a:ext>
            </a:extLst>
          </p:cNvPr>
          <p:cNvSpPr>
            <a:spLocks noGrp="1"/>
          </p:cNvSpPr>
          <p:nvPr>
            <p:ph type="title"/>
          </p:nvPr>
        </p:nvSpPr>
        <p:spPr>
          <a:xfrm>
            <a:off x="6028217" y="271987"/>
            <a:ext cx="5749005" cy="1723782"/>
          </a:xfrm>
        </p:spPr>
        <p:txBody>
          <a:bodyPr anchor="t">
            <a:noAutofit/>
          </a:bodyPr>
          <a:lstStyle/>
          <a:p>
            <a:r>
              <a:rPr lang="en-US" sz="2800" dirty="0">
                <a:latin typeface="Gotham-Medium"/>
                <a:cs typeface="Gotham-Medium" pitchFamily="2" charset="0"/>
              </a:rPr>
              <a:t>People on public transport seek more information</a:t>
            </a:r>
          </a:p>
        </p:txBody>
      </p:sp>
      <p:grpSp>
        <p:nvGrpSpPr>
          <p:cNvPr id="6" name="Group 5">
            <a:extLst>
              <a:ext uri="{FF2B5EF4-FFF2-40B4-BE49-F238E27FC236}">
                <a16:creationId xmlns:a16="http://schemas.microsoft.com/office/drawing/2014/main" id="{818DBF95-2BE5-F041-A61F-A6E0B0665A95}"/>
              </a:ext>
            </a:extLst>
          </p:cNvPr>
          <p:cNvGrpSpPr/>
          <p:nvPr/>
        </p:nvGrpSpPr>
        <p:grpSpPr>
          <a:xfrm>
            <a:off x="6498780" y="1658809"/>
            <a:ext cx="5278442" cy="3222722"/>
            <a:chOff x="709764" y="1947601"/>
            <a:chExt cx="5453423" cy="2691243"/>
          </a:xfrm>
        </p:grpSpPr>
        <p:sp>
          <p:nvSpPr>
            <p:cNvPr id="7" name="TextBox 6">
              <a:extLst>
                <a:ext uri="{FF2B5EF4-FFF2-40B4-BE49-F238E27FC236}">
                  <a16:creationId xmlns:a16="http://schemas.microsoft.com/office/drawing/2014/main" id="{AB162BC3-A491-9574-9460-1368867B428A}"/>
                </a:ext>
              </a:extLst>
            </p:cNvPr>
            <p:cNvSpPr txBox="1"/>
            <p:nvPr/>
          </p:nvSpPr>
          <p:spPr>
            <a:xfrm>
              <a:off x="709764" y="1947601"/>
              <a:ext cx="4749153" cy="2133258"/>
            </a:xfrm>
            <a:prstGeom prst="rect">
              <a:avLst/>
            </a:prstGeom>
            <a:noFill/>
          </p:spPr>
          <p:txBody>
            <a:bodyPr wrap="square" rtlCol="0">
              <a:spAutoFit/>
            </a:bodyPr>
            <a:lstStyle/>
            <a:p>
              <a:pPr algn="ctr"/>
              <a:r>
                <a:rPr lang="en-AU" sz="16000" dirty="0">
                  <a:solidFill>
                    <a:schemeClr val="accent2"/>
                  </a:solidFill>
                  <a:latin typeface="Gotham Bold" pitchFamily="50" charset="0"/>
                  <a:cs typeface="Gotham Bold" pitchFamily="50" charset="0"/>
                </a:rPr>
                <a:t>56%</a:t>
              </a:r>
              <a:endParaRPr lang="en-AU" sz="8800" dirty="0">
                <a:solidFill>
                  <a:schemeClr val="accent2"/>
                </a:solidFill>
                <a:latin typeface="Gotham Bold" pitchFamily="50" charset="0"/>
                <a:cs typeface="Gotham Bold" pitchFamily="50" charset="0"/>
              </a:endParaRPr>
            </a:p>
          </p:txBody>
        </p:sp>
        <p:sp>
          <p:nvSpPr>
            <p:cNvPr id="8" name="TextBox 7">
              <a:extLst>
                <a:ext uri="{FF2B5EF4-FFF2-40B4-BE49-F238E27FC236}">
                  <a16:creationId xmlns:a16="http://schemas.microsoft.com/office/drawing/2014/main" id="{7BE66E75-542A-3C68-7BAC-2EF7C8DDF530}"/>
                </a:ext>
              </a:extLst>
            </p:cNvPr>
            <p:cNvSpPr txBox="1"/>
            <p:nvPr/>
          </p:nvSpPr>
          <p:spPr>
            <a:xfrm>
              <a:off x="927871" y="3790680"/>
              <a:ext cx="5235316" cy="848164"/>
            </a:xfrm>
            <a:prstGeom prst="rect">
              <a:avLst/>
            </a:prstGeom>
            <a:noFill/>
          </p:spPr>
          <p:txBody>
            <a:bodyPr wrap="square" lIns="91440" tIns="45720" rIns="91440" bIns="45720" rtlCol="0" anchor="t">
              <a:spAutoFit/>
            </a:bodyPr>
            <a:lstStyle/>
            <a:p>
              <a:r>
                <a:rPr lang="en-US" sz="2000" dirty="0">
                  <a:latin typeface="Gotham Book" pitchFamily="50" charset="0"/>
                  <a:ea typeface="Times New Roman" panose="02020603050405020304" pitchFamily="18" charset="0"/>
                  <a:cs typeface="Gotham Book" pitchFamily="50" charset="0"/>
                </a:rPr>
                <a:t>say they would research products being advertised, if the advertisement was of interest to them. </a:t>
              </a:r>
            </a:p>
          </p:txBody>
        </p:sp>
      </p:grpSp>
      <p:sp>
        <p:nvSpPr>
          <p:cNvPr id="3" name="TextBox 2">
            <a:extLst>
              <a:ext uri="{FF2B5EF4-FFF2-40B4-BE49-F238E27FC236}">
                <a16:creationId xmlns:a16="http://schemas.microsoft.com/office/drawing/2014/main" id="{39E5C84B-A5F9-52AD-C3CC-E2CF12E0D79C}"/>
              </a:ext>
            </a:extLst>
          </p:cNvPr>
          <p:cNvSpPr txBox="1"/>
          <p:nvPr/>
        </p:nvSpPr>
        <p:spPr>
          <a:xfrm>
            <a:off x="6096000" y="5510994"/>
            <a:ext cx="4966704"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000" dirty="0">
                <a:solidFill>
                  <a:prstClr val="black">
                    <a:lumMod val="50000"/>
                    <a:lumOff val="50000"/>
                  </a:prstClr>
                </a:solidFill>
                <a:latin typeface="Gotham Medium"/>
              </a:rPr>
              <a:t>Base: Total interviews (n = 527) </a:t>
            </a:r>
            <a:br>
              <a:rPr lang="en-US" sz="1000" dirty="0">
                <a:solidFill>
                  <a:prstClr val="black">
                    <a:lumMod val="50000"/>
                    <a:lumOff val="50000"/>
                  </a:prstClr>
                </a:solidFill>
                <a:latin typeface="Gotham Medium"/>
              </a:rPr>
            </a:br>
            <a:r>
              <a:rPr lang="en-US" sz="1000" dirty="0">
                <a:solidFill>
                  <a:prstClr val="black">
                    <a:lumMod val="50000"/>
                    <a:lumOff val="50000"/>
                  </a:prstClr>
                </a:solidFill>
                <a:latin typeface="Gotham Medium"/>
              </a:rPr>
              <a:t>Reference: Assuming that the product, event or service being advertised was of interest to you, which, if any, of the following would you most likely do after seeing ads like these?</a:t>
            </a:r>
            <a:br>
              <a:rPr lang="en-US" sz="1000" dirty="0">
                <a:solidFill>
                  <a:prstClr val="black">
                    <a:lumMod val="50000"/>
                    <a:lumOff val="50000"/>
                  </a:prstClr>
                </a:solidFill>
                <a:latin typeface="Gotham Medium"/>
              </a:rPr>
            </a:br>
            <a:endParaRPr lang="en-US" sz="1000" dirty="0">
              <a:solidFill>
                <a:prstClr val="black">
                  <a:lumMod val="50000"/>
                  <a:lumOff val="50000"/>
                </a:prstClr>
              </a:solidFill>
              <a:latin typeface="Gotham Medium"/>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000" dirty="0">
                <a:solidFill>
                  <a:prstClr val="black">
                    <a:lumMod val="50000"/>
                    <a:lumOff val="50000"/>
                  </a:prstClr>
                </a:solidFill>
                <a:latin typeface="Gotham Medium"/>
              </a:rPr>
              <a:t>Enroute to Engage: Transit Media Effectiveness Study, </a:t>
            </a:r>
            <a:r>
              <a:rPr lang="en-US" sz="1000" dirty="0" err="1">
                <a:solidFill>
                  <a:prstClr val="black">
                    <a:lumMod val="50000"/>
                    <a:lumOff val="50000"/>
                  </a:prstClr>
                </a:solidFill>
                <a:latin typeface="Gotham Medium"/>
              </a:rPr>
              <a:t>TorchMedia</a:t>
            </a:r>
            <a:r>
              <a:rPr lang="en-US" sz="1000" dirty="0">
                <a:solidFill>
                  <a:prstClr val="black">
                    <a:lumMod val="50000"/>
                    <a:lumOff val="50000"/>
                  </a:prstClr>
                </a:solidFill>
                <a:latin typeface="Gotham Medium"/>
              </a:rPr>
              <a:t> and GfK Consumer Intelligence &amp; Consulting, November 2022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000" dirty="0">
              <a:solidFill>
                <a:prstClr val="black">
                  <a:lumMod val="50000"/>
                  <a:lumOff val="50000"/>
                </a:prstClr>
              </a:solidFill>
              <a:latin typeface="Gotham Medium"/>
            </a:endParaRPr>
          </a:p>
        </p:txBody>
      </p:sp>
      <p:pic>
        <p:nvPicPr>
          <p:cNvPr id="5" name="Picture 4">
            <a:extLst>
              <a:ext uri="{FF2B5EF4-FFF2-40B4-BE49-F238E27FC236}">
                <a16:creationId xmlns:a16="http://schemas.microsoft.com/office/drawing/2014/main" id="{EAC61558-CE3E-1F4D-40A6-95D5D79C932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507670" y="49691"/>
            <a:ext cx="6451615" cy="6451615"/>
          </a:xfrm>
          <a:prstGeom prst="ellipse">
            <a:avLst/>
          </a:prstGeom>
          <a:ln w="990600">
            <a:solidFill>
              <a:srgbClr val="20AA4D"/>
            </a:solidFill>
          </a:ln>
        </p:spPr>
      </p:pic>
    </p:spTree>
    <p:custDataLst>
      <p:tags r:id="rId1"/>
    </p:custDataLst>
    <p:extLst>
      <p:ext uri="{BB962C8B-B14F-4D97-AF65-F5344CB8AC3E}">
        <p14:creationId xmlns:p14="http://schemas.microsoft.com/office/powerpoint/2010/main" val="2212820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180898-9B9A-EE09-F52C-D20E5CEE9C05}"/>
              </a:ext>
            </a:extLst>
          </p:cNvPr>
          <p:cNvSpPr>
            <a:spLocks noGrp="1"/>
          </p:cNvSpPr>
          <p:nvPr>
            <p:ph type="title"/>
          </p:nvPr>
        </p:nvSpPr>
        <p:spPr>
          <a:xfrm>
            <a:off x="703256" y="349405"/>
            <a:ext cx="7230542" cy="663515"/>
          </a:xfrm>
        </p:spPr>
        <p:txBody>
          <a:bodyPr anchor="t">
            <a:noAutofit/>
          </a:bodyPr>
          <a:lstStyle/>
          <a:p>
            <a:r>
              <a:rPr lang="en-US" sz="2800" dirty="0">
                <a:solidFill>
                  <a:srgbClr val="20AA4D"/>
                </a:solidFill>
                <a:latin typeface="Gotham Medium" pitchFamily="50" charset="0"/>
                <a:cs typeface="Gotham Medium" pitchFamily="50" charset="0"/>
              </a:rPr>
              <a:t>The OMA’s Day in the Life study shows that Out of Home advertising…</a:t>
            </a:r>
            <a:endParaRPr lang="en-AU" sz="2800" dirty="0">
              <a:solidFill>
                <a:srgbClr val="20AA4D"/>
              </a:solidFill>
              <a:latin typeface="Gotham Medium" pitchFamily="50" charset="0"/>
              <a:cs typeface="Gotham Medium" pitchFamily="50" charset="0"/>
            </a:endParaRPr>
          </a:p>
        </p:txBody>
      </p:sp>
      <p:sp>
        <p:nvSpPr>
          <p:cNvPr id="6" name="TextBox 5">
            <a:extLst>
              <a:ext uri="{FF2B5EF4-FFF2-40B4-BE49-F238E27FC236}">
                <a16:creationId xmlns:a16="http://schemas.microsoft.com/office/drawing/2014/main" id="{EED583D2-E3BC-31F7-B6E6-DA5E91B0FAE8}"/>
              </a:ext>
            </a:extLst>
          </p:cNvPr>
          <p:cNvSpPr txBox="1"/>
          <p:nvPr/>
        </p:nvSpPr>
        <p:spPr>
          <a:xfrm>
            <a:off x="872367" y="2498121"/>
            <a:ext cx="5648747" cy="267765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effectLst/>
                <a:uLnTx/>
                <a:uFillTx/>
                <a:latin typeface="Gotham Medium"/>
                <a:ea typeface="+mn-ea"/>
                <a:cs typeface="+mn-cs"/>
              </a:rPr>
              <a:t>#1 ‘makes a brand look desirable’ </a:t>
            </a:r>
          </a:p>
          <a:p>
            <a:pPr marL="0" marR="0" lvl="0" indent="0" defTabSz="914400" rtl="0" eaLnBrk="1" fontAlgn="auto" latinLnBrk="0" hangingPunct="1">
              <a:lnSpc>
                <a:spcPct val="100000"/>
              </a:lnSpc>
              <a:spcBef>
                <a:spcPts val="0"/>
              </a:spcBef>
              <a:spcAft>
                <a:spcPts val="0"/>
              </a:spcAft>
              <a:buClrTx/>
              <a:buSzTx/>
              <a:buFontTx/>
              <a:buNone/>
              <a:tabLst/>
              <a:defRPr/>
            </a:pPr>
            <a:br>
              <a:rPr kumimoji="0" lang="en-AU" sz="2400" b="0" i="0" u="none" strike="noStrike" kern="1200" cap="none" spc="0" normalizeH="0" baseline="0" noProof="0" dirty="0">
                <a:ln>
                  <a:noFill/>
                </a:ln>
                <a:effectLst/>
                <a:uLnTx/>
                <a:uFillTx/>
                <a:latin typeface="Gotham Medium"/>
                <a:ea typeface="+mn-ea"/>
                <a:cs typeface="+mn-cs"/>
              </a:rPr>
            </a:br>
            <a:r>
              <a:rPr kumimoji="0" lang="en-AU" sz="2400" b="0" i="0" u="none" strike="noStrike" kern="1200" cap="none" spc="0" normalizeH="0" baseline="0" noProof="0" dirty="0">
                <a:ln>
                  <a:noFill/>
                </a:ln>
                <a:effectLst/>
                <a:uLnTx/>
                <a:uFillTx/>
                <a:latin typeface="Gotham Medium"/>
                <a:ea typeface="+mn-ea"/>
                <a:cs typeface="+mn-cs"/>
              </a:rPr>
              <a:t>#1 ‘makes you aware of brands’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effectLst/>
              <a:uLnTx/>
              <a:uFillTx/>
              <a:latin typeface="Gotham Medium"/>
              <a:ea typeface="+mn-ea"/>
              <a:cs typeface="+mn-cs"/>
            </a:endParaRPr>
          </a:p>
          <a:p>
            <a:pPr>
              <a:defRPr/>
            </a:pPr>
            <a:r>
              <a:rPr kumimoji="0" lang="en-AU" sz="2400" b="0" i="0" u="none" strike="noStrike" kern="1200" cap="none" spc="0" normalizeH="0" baseline="0" noProof="0" dirty="0">
                <a:ln>
                  <a:noFill/>
                </a:ln>
                <a:effectLst/>
                <a:uLnTx/>
                <a:uFillTx/>
                <a:latin typeface="Gotham Medium"/>
                <a:ea typeface="+mn-ea"/>
                <a:cs typeface="+mn-cs"/>
              </a:rPr>
              <a:t>#2 ‘prompts you to try a brand’</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effectLst/>
              <a:uLnTx/>
              <a:uFillTx/>
              <a:latin typeface="Gotham Medium"/>
              <a:ea typeface="+mn-ea"/>
              <a:cs typeface="+mn-cs"/>
            </a:endParaRPr>
          </a:p>
          <a:p>
            <a:pPr>
              <a:defRPr/>
            </a:pPr>
            <a:r>
              <a:rPr kumimoji="0" lang="en-AU" sz="2400" b="0" i="0" u="none" strike="noStrike" kern="1200" cap="none" spc="0" normalizeH="0" baseline="0" noProof="0" dirty="0">
                <a:ln>
                  <a:noFill/>
                </a:ln>
                <a:effectLst/>
                <a:uLnTx/>
                <a:uFillTx/>
                <a:latin typeface="Gotham Medium"/>
                <a:ea typeface="+mn-ea"/>
                <a:cs typeface="+mn-cs"/>
              </a:rPr>
              <a:t>#4 ‘makes you consider a brand’</a:t>
            </a:r>
          </a:p>
        </p:txBody>
      </p:sp>
      <p:pic>
        <p:nvPicPr>
          <p:cNvPr id="9" name="Picture 8">
            <a:extLst>
              <a:ext uri="{FF2B5EF4-FFF2-40B4-BE49-F238E27FC236}">
                <a16:creationId xmlns:a16="http://schemas.microsoft.com/office/drawing/2014/main" id="{1034C888-740C-4DF3-9B10-2B9A5C831FA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933798" y="1012920"/>
            <a:ext cx="6451615" cy="6451615"/>
          </a:xfrm>
          <a:prstGeom prst="ellipse">
            <a:avLst/>
          </a:prstGeom>
          <a:ln w="952500">
            <a:solidFill>
              <a:srgbClr val="20AA4D"/>
            </a:solidFill>
          </a:ln>
        </p:spPr>
      </p:pic>
      <p:sp>
        <p:nvSpPr>
          <p:cNvPr id="10" name="TextBox 9">
            <a:extLst>
              <a:ext uri="{FF2B5EF4-FFF2-40B4-BE49-F238E27FC236}">
                <a16:creationId xmlns:a16="http://schemas.microsoft.com/office/drawing/2014/main" id="{2D9E84BB-6EA5-9357-DC40-5743CB291AE4}"/>
              </a:ext>
            </a:extLst>
          </p:cNvPr>
          <p:cNvSpPr txBox="1"/>
          <p:nvPr/>
        </p:nvSpPr>
        <p:spPr>
          <a:xfrm>
            <a:off x="703255" y="6443663"/>
            <a:ext cx="8660507"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err="1">
                <a:ln>
                  <a:noFill/>
                </a:ln>
                <a:solidFill>
                  <a:prstClr val="black">
                    <a:lumMod val="50000"/>
                    <a:lumOff val="50000"/>
                  </a:prstClr>
                </a:solidFill>
                <a:effectLst/>
                <a:uLnTx/>
                <a:uFillTx/>
                <a:latin typeface="Gotham Medium"/>
                <a:ea typeface="+mn-ea"/>
                <a:cs typeface="+mn-cs"/>
              </a:rPr>
              <a:t>Dynata</a:t>
            </a:r>
            <a:r>
              <a:rPr kumimoji="0" lang="en-AU" sz="1000" b="0" i="0" u="none" strike="noStrike" kern="1200" cap="none" spc="0" normalizeH="0" baseline="0" noProof="0" dirty="0">
                <a:ln>
                  <a:noFill/>
                </a:ln>
                <a:solidFill>
                  <a:prstClr val="black">
                    <a:lumMod val="50000"/>
                    <a:lumOff val="50000"/>
                  </a:prstClr>
                </a:solidFill>
                <a:effectLst/>
                <a:uLnTx/>
                <a:uFillTx/>
                <a:latin typeface="Gotham Medium"/>
                <a:ea typeface="+mn-ea"/>
                <a:cs typeface="+mn-cs"/>
              </a:rPr>
              <a:t> &amp; Thrive Insights for MOVE; Day in the Life November 2022; N= 2,962.</a:t>
            </a:r>
          </a:p>
        </p:txBody>
      </p:sp>
    </p:spTree>
    <p:extLst>
      <p:ext uri="{BB962C8B-B14F-4D97-AF65-F5344CB8AC3E}">
        <p14:creationId xmlns:p14="http://schemas.microsoft.com/office/powerpoint/2010/main" val="2392472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0AA4D"/>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7EB90639-82E6-134D-74F8-7A60A4449121}"/>
              </a:ext>
            </a:extLst>
          </p:cNvPr>
          <p:cNvSpPr/>
          <p:nvPr/>
        </p:nvSpPr>
        <p:spPr>
          <a:xfrm>
            <a:off x="-281354" y="1228975"/>
            <a:ext cx="12784016" cy="5629025"/>
          </a:xfrm>
          <a:custGeom>
            <a:avLst/>
            <a:gdLst>
              <a:gd name="connsiteX0" fmla="*/ 6312039 w 12784016"/>
              <a:gd name="connsiteY0" fmla="*/ 0 h 6666517"/>
              <a:gd name="connsiteX1" fmla="*/ 12604795 w 12784016"/>
              <a:gd name="connsiteY1" fmla="*/ 623892 h 6666517"/>
              <a:gd name="connsiteX2" fmla="*/ 12784016 w 12784016"/>
              <a:gd name="connsiteY2" fmla="*/ 667392 h 6666517"/>
              <a:gd name="connsiteX3" fmla="*/ 12784016 w 12784016"/>
              <a:gd name="connsiteY3" fmla="*/ 6638808 h 6666517"/>
              <a:gd name="connsiteX4" fmla="*/ 12669854 w 12784016"/>
              <a:gd name="connsiteY4" fmla="*/ 6666517 h 6666517"/>
              <a:gd name="connsiteX5" fmla="*/ 0 w 12784016"/>
              <a:gd name="connsiteY5" fmla="*/ 6666517 h 6666517"/>
              <a:gd name="connsiteX6" fmla="*/ 0 w 12784016"/>
              <a:gd name="connsiteY6" fmla="*/ 628573 h 6666517"/>
              <a:gd name="connsiteX7" fmla="*/ 19284 w 12784016"/>
              <a:gd name="connsiteY7" fmla="*/ 623892 h 6666517"/>
              <a:gd name="connsiteX8" fmla="*/ 6312039 w 12784016"/>
              <a:gd name="connsiteY8" fmla="*/ 0 h 666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4016" h="6666517">
                <a:moveTo>
                  <a:pt x="6312039" y="0"/>
                </a:moveTo>
                <a:cubicBezTo>
                  <a:pt x="8643018" y="0"/>
                  <a:pt x="10808491" y="229999"/>
                  <a:pt x="12604795" y="623892"/>
                </a:cubicBezTo>
                <a:lnTo>
                  <a:pt x="12784016" y="667392"/>
                </a:lnTo>
                <a:lnTo>
                  <a:pt x="12784016" y="6638808"/>
                </a:lnTo>
                <a:lnTo>
                  <a:pt x="12669854" y="6666517"/>
                </a:lnTo>
                <a:lnTo>
                  <a:pt x="0" y="6666517"/>
                </a:lnTo>
                <a:lnTo>
                  <a:pt x="0" y="628573"/>
                </a:lnTo>
                <a:lnTo>
                  <a:pt x="19284" y="623892"/>
                </a:lnTo>
                <a:cubicBezTo>
                  <a:pt x="1815587" y="229999"/>
                  <a:pt x="3981061" y="0"/>
                  <a:pt x="6312039"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2">
            <a:extLst>
              <a:ext uri="{FF2B5EF4-FFF2-40B4-BE49-F238E27FC236}">
                <a16:creationId xmlns:a16="http://schemas.microsoft.com/office/drawing/2014/main" id="{C5D2B483-7BBD-4C8D-AF3C-C2D7083B5E9D}"/>
              </a:ext>
            </a:extLst>
          </p:cNvPr>
          <p:cNvSpPr>
            <a:spLocks noGrp="1"/>
          </p:cNvSpPr>
          <p:nvPr>
            <p:ph type="title"/>
          </p:nvPr>
        </p:nvSpPr>
        <p:spPr>
          <a:xfrm>
            <a:off x="488013" y="319075"/>
            <a:ext cx="9360000" cy="900000"/>
          </a:xfrm>
        </p:spPr>
        <p:txBody>
          <a:bodyPr>
            <a:noAutofit/>
          </a:bodyPr>
          <a:lstStyle/>
          <a:p>
            <a:r>
              <a:rPr lang="en-US" sz="2800" dirty="0">
                <a:solidFill>
                  <a:schemeClr val="bg1"/>
                </a:solidFill>
              </a:rPr>
              <a:t>Classic and Digital Out of Home advertising delivers impact</a:t>
            </a:r>
            <a:endParaRPr lang="en-AU" sz="2800" dirty="0">
              <a:solidFill>
                <a:schemeClr val="bg1"/>
              </a:solidFill>
            </a:endParaRPr>
          </a:p>
        </p:txBody>
      </p:sp>
      <p:grpSp>
        <p:nvGrpSpPr>
          <p:cNvPr id="4" name="Group 3">
            <a:extLst>
              <a:ext uri="{FF2B5EF4-FFF2-40B4-BE49-F238E27FC236}">
                <a16:creationId xmlns:a16="http://schemas.microsoft.com/office/drawing/2014/main" id="{D26B3D2F-9A41-59DA-B6F6-C02D6D6BA087}"/>
              </a:ext>
            </a:extLst>
          </p:cNvPr>
          <p:cNvGrpSpPr/>
          <p:nvPr/>
        </p:nvGrpSpPr>
        <p:grpSpPr>
          <a:xfrm>
            <a:off x="209157" y="3563476"/>
            <a:ext cx="2509320" cy="2548172"/>
            <a:chOff x="3614105" y="2603258"/>
            <a:chExt cx="2509320" cy="3241901"/>
          </a:xfrm>
        </p:grpSpPr>
        <p:grpSp>
          <p:nvGrpSpPr>
            <p:cNvPr id="5" name="Group 4">
              <a:extLst>
                <a:ext uri="{FF2B5EF4-FFF2-40B4-BE49-F238E27FC236}">
                  <a16:creationId xmlns:a16="http://schemas.microsoft.com/office/drawing/2014/main" id="{00D31391-94D3-0F38-2E9C-21B74F5479BC}"/>
                </a:ext>
              </a:extLst>
            </p:cNvPr>
            <p:cNvGrpSpPr/>
            <p:nvPr/>
          </p:nvGrpSpPr>
          <p:grpSpPr>
            <a:xfrm>
              <a:off x="4152021" y="2603258"/>
              <a:ext cx="846803" cy="2753506"/>
              <a:chOff x="810749" y="2603258"/>
              <a:chExt cx="846803" cy="2753506"/>
            </a:xfrm>
          </p:grpSpPr>
          <p:sp>
            <p:nvSpPr>
              <p:cNvPr id="565" name="Rectangle 564">
                <a:extLst>
                  <a:ext uri="{FF2B5EF4-FFF2-40B4-BE49-F238E27FC236}">
                    <a16:creationId xmlns:a16="http://schemas.microsoft.com/office/drawing/2014/main" id="{760591F1-8BBE-C252-892F-C9A1CFCC500A}"/>
                  </a:ext>
                </a:extLst>
              </p:cNvPr>
              <p:cNvSpPr/>
              <p:nvPr/>
            </p:nvSpPr>
            <p:spPr>
              <a:xfrm>
                <a:off x="871339" y="3081293"/>
                <a:ext cx="786213" cy="1831007"/>
              </a:xfrm>
              <a:prstGeom prst="rect">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Gotham Medium" pitchFamily="50" charset="0"/>
                  <a:cs typeface="Gotham Medium" pitchFamily="50" charset="0"/>
                </a:endParaRPr>
              </a:p>
            </p:txBody>
          </p:sp>
          <p:sp>
            <p:nvSpPr>
              <p:cNvPr id="566" name="TextBox 565">
                <a:extLst>
                  <a:ext uri="{FF2B5EF4-FFF2-40B4-BE49-F238E27FC236}">
                    <a16:creationId xmlns:a16="http://schemas.microsoft.com/office/drawing/2014/main" id="{3D88AB4E-80D2-FCE8-5DB7-FD2C09BB452D}"/>
                  </a:ext>
                </a:extLst>
              </p:cNvPr>
              <p:cNvSpPr txBox="1"/>
              <p:nvPr/>
            </p:nvSpPr>
            <p:spPr>
              <a:xfrm>
                <a:off x="848541" y="2603258"/>
                <a:ext cx="786213" cy="469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prstClr val="black"/>
                    </a:solidFill>
                    <a:effectLst/>
                    <a:uLnTx/>
                    <a:uFillTx/>
                    <a:latin typeface="Gotham Medium" pitchFamily="50" charset="0"/>
                    <a:cs typeface="Gotham Medium" pitchFamily="50" charset="0"/>
                  </a:rPr>
                  <a:t>172</a:t>
                </a:r>
                <a:endParaRPr kumimoji="0" lang="en-AU" sz="2000" b="1" i="0" u="none" strike="noStrike" kern="1200" cap="none" spc="0" normalizeH="0" baseline="0" noProof="0" dirty="0">
                  <a:ln>
                    <a:noFill/>
                  </a:ln>
                  <a:solidFill>
                    <a:prstClr val="black"/>
                  </a:solidFill>
                  <a:effectLst/>
                  <a:uLnTx/>
                  <a:uFillTx/>
                  <a:latin typeface="Gotham Medium" pitchFamily="50" charset="0"/>
                  <a:cs typeface="Gotham Medium" pitchFamily="50" charset="0"/>
                </a:endParaRPr>
              </a:p>
            </p:txBody>
          </p:sp>
          <p:sp>
            <p:nvSpPr>
              <p:cNvPr id="567" name="TextBox 566">
                <a:extLst>
                  <a:ext uri="{FF2B5EF4-FFF2-40B4-BE49-F238E27FC236}">
                    <a16:creationId xmlns:a16="http://schemas.microsoft.com/office/drawing/2014/main" id="{28B372DE-8771-F5E2-8D74-1FABF0974472}"/>
                  </a:ext>
                </a:extLst>
              </p:cNvPr>
              <p:cNvSpPr txBox="1"/>
              <p:nvPr/>
            </p:nvSpPr>
            <p:spPr>
              <a:xfrm>
                <a:off x="810749" y="4886883"/>
                <a:ext cx="786213" cy="469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prstClr val="black"/>
                    </a:solidFill>
                    <a:effectLst/>
                    <a:uLnTx/>
                    <a:uFillTx/>
                    <a:latin typeface="Gotham Medium" pitchFamily="50" charset="0"/>
                    <a:cs typeface="Gotham Medium" pitchFamily="50" charset="0"/>
                  </a:rPr>
                  <a:t>72</a:t>
                </a:r>
                <a:endParaRPr kumimoji="0" lang="en-AU" sz="2000" b="1" i="0" u="none" strike="noStrike" kern="1200" cap="none" spc="0" normalizeH="0" baseline="0" noProof="0" dirty="0">
                  <a:ln>
                    <a:noFill/>
                  </a:ln>
                  <a:solidFill>
                    <a:prstClr val="black"/>
                  </a:solidFill>
                  <a:effectLst/>
                  <a:uLnTx/>
                  <a:uFillTx/>
                  <a:latin typeface="Gotham Medium" pitchFamily="50" charset="0"/>
                  <a:cs typeface="Gotham Medium" pitchFamily="50" charset="0"/>
                </a:endParaRPr>
              </a:p>
            </p:txBody>
          </p:sp>
        </p:grpSp>
        <p:sp>
          <p:nvSpPr>
            <p:cNvPr id="53" name="TextBox 52">
              <a:extLst>
                <a:ext uri="{FF2B5EF4-FFF2-40B4-BE49-F238E27FC236}">
                  <a16:creationId xmlns:a16="http://schemas.microsoft.com/office/drawing/2014/main" id="{C4008281-52BA-8AD2-C660-D03FF72F9065}"/>
                </a:ext>
              </a:extLst>
            </p:cNvPr>
            <p:cNvSpPr txBox="1"/>
            <p:nvPr/>
          </p:nvSpPr>
          <p:spPr>
            <a:xfrm rot="16200000">
              <a:off x="3079862" y="3755162"/>
              <a:ext cx="14378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i="0" u="none" strike="noStrike" kern="1200" cap="none" spc="0" normalizeH="0" baseline="0" noProof="0" dirty="0">
                  <a:ln>
                    <a:noFill/>
                  </a:ln>
                  <a:solidFill>
                    <a:prstClr val="black"/>
                  </a:solidFill>
                  <a:effectLst/>
                  <a:uLnTx/>
                  <a:uFillTx/>
                  <a:latin typeface="Gotham Medium" pitchFamily="50" charset="0"/>
                  <a:cs typeface="Gotham Medium" pitchFamily="50" charset="0"/>
                </a:rPr>
                <a:t>Range</a:t>
              </a:r>
            </a:p>
          </p:txBody>
        </p:sp>
        <p:sp>
          <p:nvSpPr>
            <p:cNvPr id="54" name="TextBox 53">
              <a:extLst>
                <a:ext uri="{FF2B5EF4-FFF2-40B4-BE49-F238E27FC236}">
                  <a16:creationId xmlns:a16="http://schemas.microsoft.com/office/drawing/2014/main" id="{06BB5540-6145-6A20-A31E-E5ECC6B07CF2}"/>
                </a:ext>
              </a:extLst>
            </p:cNvPr>
            <p:cNvSpPr txBox="1"/>
            <p:nvPr/>
          </p:nvSpPr>
          <p:spPr>
            <a:xfrm>
              <a:off x="3833250" y="5492748"/>
              <a:ext cx="1440064" cy="352411"/>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AU" sz="1200" dirty="0">
                  <a:solidFill>
                    <a:prstClr val="black"/>
                  </a:solidFill>
                  <a:latin typeface="Gotham Book" pitchFamily="50" charset="0"/>
                  <a:cs typeface="Gotham Book" pitchFamily="50" charset="0"/>
                </a:rPr>
                <a:t>Classic</a:t>
              </a:r>
            </a:p>
          </p:txBody>
        </p:sp>
        <p:cxnSp>
          <p:nvCxnSpPr>
            <p:cNvPr id="55" name="Straight Connector 54">
              <a:extLst>
                <a:ext uri="{FF2B5EF4-FFF2-40B4-BE49-F238E27FC236}">
                  <a16:creationId xmlns:a16="http://schemas.microsoft.com/office/drawing/2014/main" id="{22BD30B4-16D3-3BD6-A163-550BBCED4088}"/>
                </a:ext>
              </a:extLst>
            </p:cNvPr>
            <p:cNvCxnSpPr>
              <a:cxnSpLocks/>
            </p:cNvCxnSpPr>
            <p:nvPr/>
          </p:nvCxnSpPr>
          <p:spPr>
            <a:xfrm>
              <a:off x="3678268" y="5521138"/>
              <a:ext cx="180930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1AFC7E48-313C-C093-DEBC-2A83CAFDAFFF}"/>
                </a:ext>
              </a:extLst>
            </p:cNvPr>
            <p:cNvSpPr/>
            <p:nvPr/>
          </p:nvSpPr>
          <p:spPr>
            <a:xfrm>
              <a:off x="4599425" y="3470804"/>
              <a:ext cx="1524000" cy="646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20AA4D"/>
                  </a:solidFill>
                  <a:effectLst/>
                  <a:uLnTx/>
                  <a:uFillTx/>
                  <a:latin typeface="Gotham Medium" pitchFamily="50" charset="0"/>
                  <a:cs typeface="Gotham Medium" pitchFamily="50" charset="0"/>
                </a:rPr>
                <a:t>100</a:t>
              </a:r>
              <a:endParaRPr kumimoji="0" lang="en-AU" sz="3600" b="1" i="0" u="none" strike="noStrike" kern="1200" cap="none" spc="0" normalizeH="0" baseline="0" noProof="0" dirty="0">
                <a:ln>
                  <a:noFill/>
                </a:ln>
                <a:solidFill>
                  <a:srgbClr val="20AA4D"/>
                </a:solidFill>
                <a:effectLst/>
                <a:uLnTx/>
                <a:uFillTx/>
                <a:latin typeface="Gotham Medium" pitchFamily="50" charset="0"/>
                <a:cs typeface="Gotham Medium" pitchFamily="50" charset="0"/>
              </a:endParaRPr>
            </a:p>
          </p:txBody>
        </p:sp>
        <p:grpSp>
          <p:nvGrpSpPr>
            <p:cNvPr id="59" name="Group 58">
              <a:extLst>
                <a:ext uri="{FF2B5EF4-FFF2-40B4-BE49-F238E27FC236}">
                  <a16:creationId xmlns:a16="http://schemas.microsoft.com/office/drawing/2014/main" id="{B809F219-E839-F9CE-1292-09A3C7B32FCC}"/>
                </a:ext>
              </a:extLst>
            </p:cNvPr>
            <p:cNvGrpSpPr/>
            <p:nvPr/>
          </p:nvGrpSpPr>
          <p:grpSpPr>
            <a:xfrm rot="10800000" flipV="1">
              <a:off x="3895898" y="4152900"/>
              <a:ext cx="2023474" cy="140148"/>
              <a:chOff x="6214066" y="3162748"/>
              <a:chExt cx="3077574" cy="0"/>
            </a:xfrm>
          </p:grpSpPr>
          <p:cxnSp>
            <p:nvCxnSpPr>
              <p:cNvPr id="62" name="Straight Connector 61">
                <a:extLst>
                  <a:ext uri="{FF2B5EF4-FFF2-40B4-BE49-F238E27FC236}">
                    <a16:creationId xmlns:a16="http://schemas.microsoft.com/office/drawing/2014/main" id="{D16D44B4-99CF-407C-CD25-8B19AC1FCA0B}"/>
                  </a:ext>
                </a:extLst>
              </p:cNvPr>
              <p:cNvCxnSpPr>
                <a:cxnSpLocks/>
              </p:cNvCxnSpPr>
              <p:nvPr/>
            </p:nvCxnSpPr>
            <p:spPr>
              <a:xfrm>
                <a:off x="6214066" y="3162748"/>
                <a:ext cx="1456419" cy="0"/>
              </a:xfrm>
              <a:prstGeom prst="line">
                <a:avLst/>
              </a:prstGeom>
              <a:ln w="381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44BAC04A-34EF-2067-1EA8-CE809B3F03A4}"/>
                  </a:ext>
                </a:extLst>
              </p:cNvPr>
              <p:cNvCxnSpPr>
                <a:cxnSpLocks/>
              </p:cNvCxnSpPr>
              <p:nvPr/>
            </p:nvCxnSpPr>
            <p:spPr>
              <a:xfrm>
                <a:off x="7662865" y="3162748"/>
                <a:ext cx="1628775" cy="0"/>
              </a:xfrm>
              <a:prstGeom prst="line">
                <a:avLst/>
              </a:prstGeom>
              <a:ln w="381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568" name="Group 567">
            <a:extLst>
              <a:ext uri="{FF2B5EF4-FFF2-40B4-BE49-F238E27FC236}">
                <a16:creationId xmlns:a16="http://schemas.microsoft.com/office/drawing/2014/main" id="{1A35A14C-70A1-8866-29B0-A8F4F410B865}"/>
              </a:ext>
            </a:extLst>
          </p:cNvPr>
          <p:cNvGrpSpPr/>
          <p:nvPr/>
        </p:nvGrpSpPr>
        <p:grpSpPr>
          <a:xfrm>
            <a:off x="7534602" y="2930892"/>
            <a:ext cx="2544440" cy="3180756"/>
            <a:chOff x="6148446" y="1798457"/>
            <a:chExt cx="2544440" cy="4046702"/>
          </a:xfrm>
        </p:grpSpPr>
        <p:grpSp>
          <p:nvGrpSpPr>
            <p:cNvPr id="569" name="Group 568">
              <a:extLst>
                <a:ext uri="{FF2B5EF4-FFF2-40B4-BE49-F238E27FC236}">
                  <a16:creationId xmlns:a16="http://schemas.microsoft.com/office/drawing/2014/main" id="{C62A4697-4BA0-F87D-688E-CEAD82F651B2}"/>
                </a:ext>
              </a:extLst>
            </p:cNvPr>
            <p:cNvGrpSpPr/>
            <p:nvPr/>
          </p:nvGrpSpPr>
          <p:grpSpPr>
            <a:xfrm>
              <a:off x="6707736" y="1798457"/>
              <a:ext cx="969757" cy="2957428"/>
              <a:chOff x="3156421" y="2334413"/>
              <a:chExt cx="969757" cy="2957428"/>
            </a:xfrm>
          </p:grpSpPr>
          <p:sp>
            <p:nvSpPr>
              <p:cNvPr id="600" name="Rectangle 599">
                <a:extLst>
                  <a:ext uri="{FF2B5EF4-FFF2-40B4-BE49-F238E27FC236}">
                    <a16:creationId xmlns:a16="http://schemas.microsoft.com/office/drawing/2014/main" id="{986F90F0-8BA5-EDAD-D3E3-3805C27265C0}"/>
                  </a:ext>
                </a:extLst>
              </p:cNvPr>
              <p:cNvSpPr/>
              <p:nvPr/>
            </p:nvSpPr>
            <p:spPr>
              <a:xfrm>
                <a:off x="3195263" y="2847952"/>
                <a:ext cx="786213" cy="2000825"/>
              </a:xfrm>
              <a:prstGeom prst="rect">
                <a:avLst/>
              </a:prstGeom>
              <a:solidFill>
                <a:srgbClr val="1FAA4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white"/>
                  </a:solidFill>
                  <a:effectLst/>
                  <a:uLnTx/>
                  <a:uFillTx/>
                  <a:latin typeface="Gotham Medium" pitchFamily="50" charset="0"/>
                  <a:cs typeface="Gotham Medium" pitchFamily="50" charset="0"/>
                </a:endParaRPr>
              </a:p>
            </p:txBody>
          </p:sp>
          <p:sp>
            <p:nvSpPr>
              <p:cNvPr id="601" name="TextBox 600">
                <a:extLst>
                  <a:ext uri="{FF2B5EF4-FFF2-40B4-BE49-F238E27FC236}">
                    <a16:creationId xmlns:a16="http://schemas.microsoft.com/office/drawing/2014/main" id="{45611D60-9E7A-2A32-8ADC-EF09BE30B5DC}"/>
                  </a:ext>
                </a:extLst>
              </p:cNvPr>
              <p:cNvSpPr txBox="1"/>
              <p:nvPr/>
            </p:nvSpPr>
            <p:spPr>
              <a:xfrm>
                <a:off x="3199593" y="4821960"/>
                <a:ext cx="786213" cy="469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prstClr val="black"/>
                    </a:solidFill>
                    <a:effectLst/>
                    <a:uLnTx/>
                    <a:uFillTx/>
                    <a:latin typeface="Gotham Medium" pitchFamily="50" charset="0"/>
                    <a:cs typeface="Gotham Medium" pitchFamily="50" charset="0"/>
                  </a:rPr>
                  <a:t>98</a:t>
                </a:r>
                <a:endParaRPr kumimoji="0" lang="en-AU" sz="2000" b="1" i="0" u="none" strike="noStrike" kern="1200" cap="none" spc="0" normalizeH="0" baseline="0" noProof="0" dirty="0">
                  <a:ln>
                    <a:noFill/>
                  </a:ln>
                  <a:solidFill>
                    <a:prstClr val="black"/>
                  </a:solidFill>
                  <a:effectLst/>
                  <a:uLnTx/>
                  <a:uFillTx/>
                  <a:latin typeface="Gotham Medium" pitchFamily="50" charset="0"/>
                  <a:cs typeface="Gotham Medium" pitchFamily="50" charset="0"/>
                </a:endParaRPr>
              </a:p>
            </p:txBody>
          </p:sp>
          <p:sp>
            <p:nvSpPr>
              <p:cNvPr id="602" name="TextBox 601">
                <a:extLst>
                  <a:ext uri="{FF2B5EF4-FFF2-40B4-BE49-F238E27FC236}">
                    <a16:creationId xmlns:a16="http://schemas.microsoft.com/office/drawing/2014/main" id="{11E0C9E9-55A4-0F3F-E37A-889EDC3C4372}"/>
                  </a:ext>
                </a:extLst>
              </p:cNvPr>
              <p:cNvSpPr txBox="1"/>
              <p:nvPr/>
            </p:nvSpPr>
            <p:spPr>
              <a:xfrm>
                <a:off x="3156421" y="2334413"/>
                <a:ext cx="969757" cy="469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prstClr val="black"/>
                    </a:solidFill>
                    <a:effectLst/>
                    <a:uLnTx/>
                    <a:uFillTx/>
                    <a:latin typeface="Gotham Medium" pitchFamily="50" charset="0"/>
                    <a:cs typeface="Gotham Medium" pitchFamily="50" charset="0"/>
                  </a:rPr>
                  <a:t>254</a:t>
                </a:r>
                <a:endParaRPr kumimoji="0" lang="en-AU" sz="2000" b="1" i="0" u="none" strike="noStrike" kern="1200" cap="none" spc="0" normalizeH="0" baseline="0" noProof="0" dirty="0">
                  <a:ln>
                    <a:noFill/>
                  </a:ln>
                  <a:solidFill>
                    <a:prstClr val="black"/>
                  </a:solidFill>
                  <a:effectLst/>
                  <a:uLnTx/>
                  <a:uFillTx/>
                  <a:latin typeface="Gotham Medium" pitchFamily="50" charset="0"/>
                  <a:cs typeface="Gotham Medium" pitchFamily="50" charset="0"/>
                </a:endParaRPr>
              </a:p>
            </p:txBody>
          </p:sp>
        </p:grpSp>
        <p:sp>
          <p:nvSpPr>
            <p:cNvPr id="570" name="TextBox 569">
              <a:extLst>
                <a:ext uri="{FF2B5EF4-FFF2-40B4-BE49-F238E27FC236}">
                  <a16:creationId xmlns:a16="http://schemas.microsoft.com/office/drawing/2014/main" id="{9F0A4C26-5A95-B7DC-591E-CDC5C129507B}"/>
                </a:ext>
              </a:extLst>
            </p:cNvPr>
            <p:cNvSpPr txBox="1"/>
            <p:nvPr/>
          </p:nvSpPr>
          <p:spPr>
            <a:xfrm>
              <a:off x="6148446" y="5492748"/>
              <a:ext cx="2037738" cy="352411"/>
            </a:xfrm>
            <a:prstGeom prst="rect">
              <a:avLst/>
            </a:prstGeom>
            <a:noFill/>
          </p:spPr>
          <p:txBody>
            <a:bodyPr wrap="square" rtlCol="0">
              <a:spAutoFit/>
            </a:bodyPr>
            <a:lstStyle/>
            <a:p>
              <a:pPr algn="ctr">
                <a:defRPr/>
              </a:pPr>
              <a:r>
                <a:rPr lang="en-AU" sz="1200" dirty="0">
                  <a:solidFill>
                    <a:prstClr val="black"/>
                  </a:solidFill>
                  <a:latin typeface="Gotham Book" pitchFamily="50" charset="0"/>
                  <a:cs typeface="Gotham Book" pitchFamily="50" charset="0"/>
                </a:rPr>
                <a:t>Digital OOH</a:t>
              </a:r>
            </a:p>
          </p:txBody>
        </p:sp>
        <p:cxnSp>
          <p:nvCxnSpPr>
            <p:cNvPr id="571" name="Straight Connector 570">
              <a:extLst>
                <a:ext uri="{FF2B5EF4-FFF2-40B4-BE49-F238E27FC236}">
                  <a16:creationId xmlns:a16="http://schemas.microsoft.com/office/drawing/2014/main" id="{7D4583A0-9EB3-4106-2963-A214D2631C37}"/>
                </a:ext>
              </a:extLst>
            </p:cNvPr>
            <p:cNvCxnSpPr>
              <a:cxnSpLocks/>
            </p:cNvCxnSpPr>
            <p:nvPr/>
          </p:nvCxnSpPr>
          <p:spPr>
            <a:xfrm>
              <a:off x="6288611" y="5509482"/>
              <a:ext cx="180930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72" name="Group 571">
              <a:extLst>
                <a:ext uri="{FF2B5EF4-FFF2-40B4-BE49-F238E27FC236}">
                  <a16:creationId xmlns:a16="http://schemas.microsoft.com/office/drawing/2014/main" id="{354466D5-63E0-A0A8-3EB5-7803AD68E104}"/>
                </a:ext>
              </a:extLst>
            </p:cNvPr>
            <p:cNvGrpSpPr/>
            <p:nvPr/>
          </p:nvGrpSpPr>
          <p:grpSpPr>
            <a:xfrm rot="10800000" flipV="1">
              <a:off x="6517063" y="3126332"/>
              <a:ext cx="2023474" cy="140148"/>
              <a:chOff x="6214066" y="3162748"/>
              <a:chExt cx="3077574" cy="0"/>
            </a:xfrm>
          </p:grpSpPr>
          <p:cxnSp>
            <p:nvCxnSpPr>
              <p:cNvPr id="598" name="Straight Connector 597">
                <a:extLst>
                  <a:ext uri="{FF2B5EF4-FFF2-40B4-BE49-F238E27FC236}">
                    <a16:creationId xmlns:a16="http://schemas.microsoft.com/office/drawing/2014/main" id="{9608317A-364C-02D4-7049-894BA6DA569B}"/>
                  </a:ext>
                </a:extLst>
              </p:cNvPr>
              <p:cNvCxnSpPr>
                <a:cxnSpLocks/>
              </p:cNvCxnSpPr>
              <p:nvPr/>
            </p:nvCxnSpPr>
            <p:spPr>
              <a:xfrm>
                <a:off x="6214066" y="3162748"/>
                <a:ext cx="1456419" cy="0"/>
              </a:xfrm>
              <a:prstGeom prst="line">
                <a:avLst/>
              </a:prstGeom>
              <a:ln w="381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a16="http://schemas.microsoft.com/office/drawing/2014/main" id="{754E2D5A-C9D6-B534-73C8-55BAA7821CCD}"/>
                  </a:ext>
                </a:extLst>
              </p:cNvPr>
              <p:cNvCxnSpPr>
                <a:cxnSpLocks/>
              </p:cNvCxnSpPr>
              <p:nvPr/>
            </p:nvCxnSpPr>
            <p:spPr>
              <a:xfrm>
                <a:off x="7662865" y="3162748"/>
                <a:ext cx="1628775" cy="0"/>
              </a:xfrm>
              <a:prstGeom prst="line">
                <a:avLst/>
              </a:prstGeom>
              <a:ln w="381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sp>
          <p:nvSpPr>
            <p:cNvPr id="573" name="Rectangle 572">
              <a:extLst>
                <a:ext uri="{FF2B5EF4-FFF2-40B4-BE49-F238E27FC236}">
                  <a16:creationId xmlns:a16="http://schemas.microsoft.com/office/drawing/2014/main" id="{D680E8C4-E3F7-8F7D-B802-C04A6BDA27C4}"/>
                </a:ext>
              </a:extLst>
            </p:cNvPr>
            <p:cNvSpPr/>
            <p:nvPr/>
          </p:nvSpPr>
          <p:spPr>
            <a:xfrm>
              <a:off x="7168886" y="2445302"/>
              <a:ext cx="1524000" cy="646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srgbClr val="20AA4D"/>
                  </a:solidFill>
                  <a:effectLst/>
                  <a:uLnTx/>
                  <a:uFillTx/>
                  <a:latin typeface="Gotham Medium" pitchFamily="50" charset="0"/>
                  <a:cs typeface="Gotham Medium" pitchFamily="50" charset="0"/>
                </a:rPr>
                <a:t>163</a:t>
              </a:r>
            </a:p>
          </p:txBody>
        </p:sp>
      </p:grpSp>
      <p:grpSp>
        <p:nvGrpSpPr>
          <p:cNvPr id="603" name="Group 602">
            <a:extLst>
              <a:ext uri="{FF2B5EF4-FFF2-40B4-BE49-F238E27FC236}">
                <a16:creationId xmlns:a16="http://schemas.microsoft.com/office/drawing/2014/main" id="{CFBEB4CF-584D-C311-4652-ED824EC714EA}"/>
              </a:ext>
            </a:extLst>
          </p:cNvPr>
          <p:cNvGrpSpPr/>
          <p:nvPr/>
        </p:nvGrpSpPr>
        <p:grpSpPr>
          <a:xfrm>
            <a:off x="2850462" y="2601724"/>
            <a:ext cx="2312858" cy="3509924"/>
            <a:chOff x="2713060" y="1386386"/>
            <a:chExt cx="2312858" cy="4465486"/>
          </a:xfrm>
        </p:grpSpPr>
        <p:sp>
          <p:nvSpPr>
            <p:cNvPr id="604" name="TextBox 603">
              <a:extLst>
                <a:ext uri="{FF2B5EF4-FFF2-40B4-BE49-F238E27FC236}">
                  <a16:creationId xmlns:a16="http://schemas.microsoft.com/office/drawing/2014/main" id="{2B2EAD59-B7C4-548C-6D7F-554BA4D2381B}"/>
                </a:ext>
              </a:extLst>
            </p:cNvPr>
            <p:cNvSpPr txBox="1"/>
            <p:nvPr/>
          </p:nvSpPr>
          <p:spPr>
            <a:xfrm>
              <a:off x="2881009" y="5499461"/>
              <a:ext cx="1440064" cy="352411"/>
            </a:xfrm>
            <a:prstGeom prst="rect">
              <a:avLst/>
            </a:prstGeom>
            <a:noFill/>
          </p:spPr>
          <p:txBody>
            <a:bodyPr wrap="square" rtlCol="0">
              <a:spAutoFit/>
            </a:bodyPr>
            <a:lstStyle/>
            <a:p>
              <a:pPr algn="ctr">
                <a:defRPr/>
              </a:pPr>
              <a:r>
                <a:rPr lang="en-AU" sz="1200" dirty="0">
                  <a:solidFill>
                    <a:prstClr val="black"/>
                  </a:solidFill>
                  <a:latin typeface="Gotham Book" pitchFamily="50" charset="0"/>
                  <a:cs typeface="Gotham Book" pitchFamily="50" charset="0"/>
                </a:rPr>
                <a:t>Radio</a:t>
              </a:r>
            </a:p>
          </p:txBody>
        </p:sp>
        <p:grpSp>
          <p:nvGrpSpPr>
            <p:cNvPr id="605" name="Group 604">
              <a:extLst>
                <a:ext uri="{FF2B5EF4-FFF2-40B4-BE49-F238E27FC236}">
                  <a16:creationId xmlns:a16="http://schemas.microsoft.com/office/drawing/2014/main" id="{2EB1CE0D-CCE6-853D-43CC-5597F7C7C410}"/>
                </a:ext>
              </a:extLst>
            </p:cNvPr>
            <p:cNvGrpSpPr/>
            <p:nvPr/>
          </p:nvGrpSpPr>
          <p:grpSpPr>
            <a:xfrm>
              <a:off x="3072020" y="1386386"/>
              <a:ext cx="969757" cy="4171232"/>
              <a:chOff x="5420356" y="2259538"/>
              <a:chExt cx="969757" cy="3298485"/>
            </a:xfrm>
          </p:grpSpPr>
          <p:sp>
            <p:nvSpPr>
              <p:cNvPr id="611" name="TextBox 610">
                <a:extLst>
                  <a:ext uri="{FF2B5EF4-FFF2-40B4-BE49-F238E27FC236}">
                    <a16:creationId xmlns:a16="http://schemas.microsoft.com/office/drawing/2014/main" id="{DC821CE6-8280-D0E0-B950-B673E3E66B3D}"/>
                  </a:ext>
                </a:extLst>
              </p:cNvPr>
              <p:cNvSpPr txBox="1"/>
              <p:nvPr/>
            </p:nvSpPr>
            <p:spPr>
              <a:xfrm>
                <a:off x="5518493" y="5157913"/>
                <a:ext cx="78621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black"/>
                    </a:solidFill>
                    <a:effectLst/>
                    <a:uLnTx/>
                    <a:uFillTx/>
                    <a:latin typeface="Gotham Medium" pitchFamily="50" charset="0"/>
                    <a:cs typeface="Gotham Medium" pitchFamily="50" charset="0"/>
                  </a:rPr>
                  <a:t>68</a:t>
                </a:r>
              </a:p>
            </p:txBody>
          </p:sp>
          <p:sp>
            <p:nvSpPr>
              <p:cNvPr id="612" name="Rectangle 611">
                <a:extLst>
                  <a:ext uri="{FF2B5EF4-FFF2-40B4-BE49-F238E27FC236}">
                    <a16:creationId xmlns:a16="http://schemas.microsoft.com/office/drawing/2014/main" id="{C1E19BCF-D1D6-FB79-A43D-ABE9E4F90E04}"/>
                  </a:ext>
                </a:extLst>
              </p:cNvPr>
              <p:cNvSpPr/>
              <p:nvPr/>
            </p:nvSpPr>
            <p:spPr>
              <a:xfrm>
                <a:off x="5504672" y="2672413"/>
                <a:ext cx="801127" cy="2498358"/>
              </a:xfrm>
              <a:prstGeom prst="rect">
                <a:avLst/>
              </a:prstGeom>
              <a:solidFill>
                <a:schemeClr val="bg1">
                  <a:lumMod val="85000"/>
                </a:schemeClr>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white"/>
                  </a:solidFill>
                  <a:effectLst/>
                  <a:uLnTx/>
                  <a:uFillTx/>
                  <a:latin typeface="Gotham Medium" pitchFamily="50" charset="0"/>
                  <a:cs typeface="Gotham Medium" pitchFamily="50" charset="0"/>
                </a:endParaRPr>
              </a:p>
            </p:txBody>
          </p:sp>
          <p:sp>
            <p:nvSpPr>
              <p:cNvPr id="613" name="TextBox 612">
                <a:extLst>
                  <a:ext uri="{FF2B5EF4-FFF2-40B4-BE49-F238E27FC236}">
                    <a16:creationId xmlns:a16="http://schemas.microsoft.com/office/drawing/2014/main" id="{6338218C-F775-0F31-02A0-A1803AACA397}"/>
                  </a:ext>
                </a:extLst>
              </p:cNvPr>
              <p:cNvSpPr txBox="1"/>
              <p:nvPr/>
            </p:nvSpPr>
            <p:spPr>
              <a:xfrm>
                <a:off x="5420356" y="2259538"/>
                <a:ext cx="969757" cy="3715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prstClr val="black"/>
                    </a:solidFill>
                    <a:effectLst/>
                    <a:uLnTx/>
                    <a:uFillTx/>
                    <a:latin typeface="Gotham Medium" pitchFamily="50" charset="0"/>
                    <a:cs typeface="Gotham Medium" pitchFamily="50" charset="0"/>
                  </a:rPr>
                  <a:t>284</a:t>
                </a:r>
                <a:endParaRPr kumimoji="0" lang="en-AU" sz="2000" b="1" i="0" u="none" strike="noStrike" kern="1200" cap="none" spc="0" normalizeH="0" baseline="0" noProof="0" dirty="0">
                  <a:ln>
                    <a:noFill/>
                  </a:ln>
                  <a:solidFill>
                    <a:prstClr val="black"/>
                  </a:solidFill>
                  <a:effectLst/>
                  <a:uLnTx/>
                  <a:uFillTx/>
                  <a:latin typeface="Gotham Medium" pitchFamily="50" charset="0"/>
                  <a:cs typeface="Gotham Medium" pitchFamily="50" charset="0"/>
                </a:endParaRPr>
              </a:p>
            </p:txBody>
          </p:sp>
        </p:grpSp>
        <p:cxnSp>
          <p:nvCxnSpPr>
            <p:cNvPr id="606" name="Straight Connector 605">
              <a:extLst>
                <a:ext uri="{FF2B5EF4-FFF2-40B4-BE49-F238E27FC236}">
                  <a16:creationId xmlns:a16="http://schemas.microsoft.com/office/drawing/2014/main" id="{A3278B62-29DD-63BB-8A1C-D73A5EA22230}"/>
                </a:ext>
              </a:extLst>
            </p:cNvPr>
            <p:cNvCxnSpPr>
              <a:cxnSpLocks/>
            </p:cNvCxnSpPr>
            <p:nvPr/>
          </p:nvCxnSpPr>
          <p:spPr>
            <a:xfrm>
              <a:off x="2713060" y="5510299"/>
              <a:ext cx="180930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07" name="Group 606">
              <a:extLst>
                <a:ext uri="{FF2B5EF4-FFF2-40B4-BE49-F238E27FC236}">
                  <a16:creationId xmlns:a16="http://schemas.microsoft.com/office/drawing/2014/main" id="{22138FFF-6C0D-1223-B140-94D5F0B0092B}"/>
                </a:ext>
              </a:extLst>
            </p:cNvPr>
            <p:cNvGrpSpPr/>
            <p:nvPr/>
          </p:nvGrpSpPr>
          <p:grpSpPr>
            <a:xfrm rot="10800000" flipV="1">
              <a:off x="2954387" y="3756838"/>
              <a:ext cx="2023474" cy="140148"/>
              <a:chOff x="6214066" y="3162748"/>
              <a:chExt cx="3077574" cy="0"/>
            </a:xfrm>
          </p:grpSpPr>
          <p:cxnSp>
            <p:nvCxnSpPr>
              <p:cNvPr id="609" name="Straight Connector 608">
                <a:extLst>
                  <a:ext uri="{FF2B5EF4-FFF2-40B4-BE49-F238E27FC236}">
                    <a16:creationId xmlns:a16="http://schemas.microsoft.com/office/drawing/2014/main" id="{A0230C91-C65A-412E-21E4-B270E4CDF23A}"/>
                  </a:ext>
                </a:extLst>
              </p:cNvPr>
              <p:cNvCxnSpPr>
                <a:cxnSpLocks/>
              </p:cNvCxnSpPr>
              <p:nvPr/>
            </p:nvCxnSpPr>
            <p:spPr>
              <a:xfrm>
                <a:off x="6214066" y="3162748"/>
                <a:ext cx="1456419" cy="0"/>
              </a:xfrm>
              <a:prstGeom prst="line">
                <a:avLst/>
              </a:prstGeom>
              <a:ln w="381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1BCAEA3F-7953-DFE0-AB56-B3F92A1AB1A8}"/>
                  </a:ext>
                </a:extLst>
              </p:cNvPr>
              <p:cNvCxnSpPr>
                <a:cxnSpLocks/>
              </p:cNvCxnSpPr>
              <p:nvPr/>
            </p:nvCxnSpPr>
            <p:spPr>
              <a:xfrm>
                <a:off x="7662865" y="3162748"/>
                <a:ext cx="1628775" cy="0"/>
              </a:xfrm>
              <a:prstGeom prst="line">
                <a:avLst/>
              </a:prstGeom>
              <a:ln w="381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sp>
          <p:nvSpPr>
            <p:cNvPr id="608" name="Rectangle 607">
              <a:extLst>
                <a:ext uri="{FF2B5EF4-FFF2-40B4-BE49-F238E27FC236}">
                  <a16:creationId xmlns:a16="http://schemas.microsoft.com/office/drawing/2014/main" id="{57444D30-B575-3D34-70E1-09CC98C4F2CF}"/>
                </a:ext>
              </a:extLst>
            </p:cNvPr>
            <p:cNvSpPr/>
            <p:nvPr/>
          </p:nvSpPr>
          <p:spPr>
            <a:xfrm>
              <a:off x="3501918" y="3060057"/>
              <a:ext cx="1524000" cy="646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a:ln>
                    <a:noFill/>
                  </a:ln>
                  <a:solidFill>
                    <a:prstClr val="white">
                      <a:lumMod val="85000"/>
                    </a:prstClr>
                  </a:solidFill>
                  <a:effectLst/>
                  <a:uLnTx/>
                  <a:uFillTx/>
                  <a:latin typeface="Gotham Medium" pitchFamily="50" charset="0"/>
                  <a:cs typeface="Gotham Medium" pitchFamily="50" charset="0"/>
                </a:rPr>
                <a:t>131</a:t>
              </a:r>
            </a:p>
          </p:txBody>
        </p:sp>
      </p:grpSp>
      <p:grpSp>
        <p:nvGrpSpPr>
          <p:cNvPr id="614" name="Group 613">
            <a:extLst>
              <a:ext uri="{FF2B5EF4-FFF2-40B4-BE49-F238E27FC236}">
                <a16:creationId xmlns:a16="http://schemas.microsoft.com/office/drawing/2014/main" id="{DF733E24-BA67-F4C7-74DB-57714C499DA7}"/>
              </a:ext>
            </a:extLst>
          </p:cNvPr>
          <p:cNvGrpSpPr/>
          <p:nvPr/>
        </p:nvGrpSpPr>
        <p:grpSpPr>
          <a:xfrm>
            <a:off x="5294837" y="2775574"/>
            <a:ext cx="2308687" cy="3336074"/>
            <a:chOff x="5291160" y="1567440"/>
            <a:chExt cx="2308687" cy="4244308"/>
          </a:xfrm>
        </p:grpSpPr>
        <p:grpSp>
          <p:nvGrpSpPr>
            <p:cNvPr id="615" name="Group 614">
              <a:extLst>
                <a:ext uri="{FF2B5EF4-FFF2-40B4-BE49-F238E27FC236}">
                  <a16:creationId xmlns:a16="http://schemas.microsoft.com/office/drawing/2014/main" id="{2DD1AA1A-BEE3-2E50-3D3B-1A7081A34C05}"/>
                </a:ext>
              </a:extLst>
            </p:cNvPr>
            <p:cNvGrpSpPr/>
            <p:nvPr/>
          </p:nvGrpSpPr>
          <p:grpSpPr>
            <a:xfrm>
              <a:off x="5640130" y="1567440"/>
              <a:ext cx="969757" cy="4015601"/>
              <a:chOff x="7988466" y="2324268"/>
              <a:chExt cx="969757" cy="3379244"/>
            </a:xfrm>
          </p:grpSpPr>
          <p:grpSp>
            <p:nvGrpSpPr>
              <p:cNvPr id="652" name="Group 651">
                <a:extLst>
                  <a:ext uri="{FF2B5EF4-FFF2-40B4-BE49-F238E27FC236}">
                    <a16:creationId xmlns:a16="http://schemas.microsoft.com/office/drawing/2014/main" id="{D8286E6E-D10C-5D73-5C48-3176B3F18CB2}"/>
                  </a:ext>
                </a:extLst>
              </p:cNvPr>
              <p:cNvGrpSpPr/>
              <p:nvPr/>
            </p:nvGrpSpPr>
            <p:grpSpPr>
              <a:xfrm>
                <a:off x="7988466" y="2324268"/>
                <a:ext cx="969757" cy="2639730"/>
                <a:chOff x="7988466" y="2324268"/>
                <a:chExt cx="969757" cy="2639730"/>
              </a:xfrm>
            </p:grpSpPr>
            <p:sp>
              <p:nvSpPr>
                <p:cNvPr id="654" name="Rectangle 653">
                  <a:extLst>
                    <a:ext uri="{FF2B5EF4-FFF2-40B4-BE49-F238E27FC236}">
                      <a16:creationId xmlns:a16="http://schemas.microsoft.com/office/drawing/2014/main" id="{F986CF0B-3D5F-BA53-9C1A-ADF09D243C07}"/>
                    </a:ext>
                  </a:extLst>
                </p:cNvPr>
                <p:cNvSpPr/>
                <p:nvPr/>
              </p:nvSpPr>
              <p:spPr>
                <a:xfrm>
                  <a:off x="8097061" y="2733084"/>
                  <a:ext cx="786213" cy="22309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Gotham Medium" pitchFamily="50" charset="0"/>
                    <a:cs typeface="Gotham Medium" pitchFamily="50" charset="0"/>
                  </a:endParaRPr>
                </a:p>
              </p:txBody>
            </p:sp>
            <p:sp>
              <p:nvSpPr>
                <p:cNvPr id="655" name="TextBox 654">
                  <a:extLst>
                    <a:ext uri="{FF2B5EF4-FFF2-40B4-BE49-F238E27FC236}">
                      <a16:creationId xmlns:a16="http://schemas.microsoft.com/office/drawing/2014/main" id="{B65BD664-FC64-0A36-15D3-4FFCC1E47873}"/>
                    </a:ext>
                  </a:extLst>
                </p:cNvPr>
                <p:cNvSpPr txBox="1"/>
                <p:nvPr/>
              </p:nvSpPr>
              <p:spPr>
                <a:xfrm>
                  <a:off x="7988466" y="2324268"/>
                  <a:ext cx="969757" cy="3954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prstClr val="black"/>
                      </a:solidFill>
                      <a:effectLst/>
                      <a:uLnTx/>
                      <a:uFillTx/>
                      <a:latin typeface="Gotham Medium" pitchFamily="50" charset="0"/>
                      <a:cs typeface="Gotham Medium" pitchFamily="50" charset="0"/>
                    </a:rPr>
                    <a:t>270</a:t>
                  </a:r>
                  <a:endParaRPr kumimoji="0" lang="en-AU" sz="2000" b="1" i="0" u="none" strike="noStrike" kern="1200" cap="none" spc="0" normalizeH="0" baseline="0" noProof="0" dirty="0">
                    <a:ln>
                      <a:noFill/>
                    </a:ln>
                    <a:solidFill>
                      <a:prstClr val="black"/>
                    </a:solidFill>
                    <a:effectLst/>
                    <a:uLnTx/>
                    <a:uFillTx/>
                    <a:latin typeface="Gotham Medium" pitchFamily="50" charset="0"/>
                    <a:cs typeface="Gotham Medium" pitchFamily="50" charset="0"/>
                  </a:endParaRPr>
                </a:p>
              </p:txBody>
            </p:sp>
          </p:grpSp>
          <p:sp>
            <p:nvSpPr>
              <p:cNvPr id="653" name="TextBox 652">
                <a:extLst>
                  <a:ext uri="{FF2B5EF4-FFF2-40B4-BE49-F238E27FC236}">
                    <a16:creationId xmlns:a16="http://schemas.microsoft.com/office/drawing/2014/main" id="{57F1E33F-898A-56CD-77D7-71953720B510}"/>
                  </a:ext>
                </a:extLst>
              </p:cNvPr>
              <p:cNvSpPr txBox="1"/>
              <p:nvPr/>
            </p:nvSpPr>
            <p:spPr>
              <a:xfrm>
                <a:off x="8079778" y="4978579"/>
                <a:ext cx="786213" cy="7249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prstClr val="black"/>
                    </a:solidFill>
                    <a:effectLst/>
                    <a:uLnTx/>
                    <a:uFillTx/>
                    <a:latin typeface="Gotham Medium" pitchFamily="50" charset="0"/>
                    <a:cs typeface="Gotham Medium" pitchFamily="50" charset="0"/>
                  </a:rPr>
                  <a:t>76</a:t>
                </a:r>
                <a:endParaRPr kumimoji="0" lang="en-AU" sz="2000" b="1" i="0" u="none" strike="noStrike" kern="1200" cap="none" spc="0" normalizeH="0" baseline="0" noProof="0" dirty="0">
                  <a:ln>
                    <a:noFill/>
                  </a:ln>
                  <a:solidFill>
                    <a:prstClr val="black"/>
                  </a:solidFill>
                  <a:effectLst/>
                  <a:uLnTx/>
                  <a:uFillTx/>
                  <a:latin typeface="Gotham Medium" pitchFamily="50" charset="0"/>
                  <a:cs typeface="Gotham Medium"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a:ln>
                    <a:noFill/>
                  </a:ln>
                  <a:solidFill>
                    <a:prstClr val="black"/>
                  </a:solidFill>
                  <a:effectLst/>
                  <a:uLnTx/>
                  <a:uFillTx/>
                  <a:latin typeface="Gotham Medium" pitchFamily="50" charset="0"/>
                  <a:cs typeface="Gotham Medium" pitchFamily="50" charset="0"/>
                </a:endParaRPr>
              </a:p>
            </p:txBody>
          </p:sp>
        </p:grpSp>
        <p:sp>
          <p:nvSpPr>
            <p:cNvPr id="616" name="TextBox 615">
              <a:extLst>
                <a:ext uri="{FF2B5EF4-FFF2-40B4-BE49-F238E27FC236}">
                  <a16:creationId xmlns:a16="http://schemas.microsoft.com/office/drawing/2014/main" id="{B712582B-C0F0-53F3-ED89-27FB1BFDB005}"/>
                </a:ext>
              </a:extLst>
            </p:cNvPr>
            <p:cNvSpPr txBox="1"/>
            <p:nvPr/>
          </p:nvSpPr>
          <p:spPr>
            <a:xfrm>
              <a:off x="5386450" y="5459337"/>
              <a:ext cx="1440064" cy="352411"/>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AU" sz="1200" dirty="0">
                  <a:solidFill>
                    <a:prstClr val="black"/>
                  </a:solidFill>
                  <a:latin typeface="Gotham Book" pitchFamily="50" charset="0"/>
                  <a:cs typeface="Gotham Book" pitchFamily="50" charset="0"/>
                </a:rPr>
                <a:t>TV 15s</a:t>
              </a:r>
            </a:p>
          </p:txBody>
        </p:sp>
        <p:cxnSp>
          <p:nvCxnSpPr>
            <p:cNvPr id="617" name="Straight Connector 616">
              <a:extLst>
                <a:ext uri="{FF2B5EF4-FFF2-40B4-BE49-F238E27FC236}">
                  <a16:creationId xmlns:a16="http://schemas.microsoft.com/office/drawing/2014/main" id="{5228F279-7B78-9039-27D6-C4932C88325E}"/>
                </a:ext>
              </a:extLst>
            </p:cNvPr>
            <p:cNvCxnSpPr>
              <a:cxnSpLocks/>
            </p:cNvCxnSpPr>
            <p:nvPr/>
          </p:nvCxnSpPr>
          <p:spPr>
            <a:xfrm>
              <a:off x="5291160" y="5510299"/>
              <a:ext cx="180930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48" name="Rectangle 647">
              <a:extLst>
                <a:ext uri="{FF2B5EF4-FFF2-40B4-BE49-F238E27FC236}">
                  <a16:creationId xmlns:a16="http://schemas.microsoft.com/office/drawing/2014/main" id="{1A3A85B4-39FD-DBD6-9397-1FD7AFF30844}"/>
                </a:ext>
              </a:extLst>
            </p:cNvPr>
            <p:cNvSpPr/>
            <p:nvPr/>
          </p:nvSpPr>
          <p:spPr>
            <a:xfrm>
              <a:off x="6075847" y="2614716"/>
              <a:ext cx="1524000" cy="646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a:ln>
                    <a:noFill/>
                  </a:ln>
                  <a:solidFill>
                    <a:prstClr val="white">
                      <a:lumMod val="75000"/>
                    </a:prstClr>
                  </a:solidFill>
                  <a:effectLst/>
                  <a:uLnTx/>
                  <a:uFillTx/>
                  <a:latin typeface="Gotham Medium" pitchFamily="50" charset="0"/>
                  <a:cs typeface="Gotham Medium" pitchFamily="50" charset="0"/>
                </a:rPr>
                <a:t>152</a:t>
              </a:r>
            </a:p>
          </p:txBody>
        </p:sp>
        <p:grpSp>
          <p:nvGrpSpPr>
            <p:cNvPr id="649" name="Group 648">
              <a:extLst>
                <a:ext uri="{FF2B5EF4-FFF2-40B4-BE49-F238E27FC236}">
                  <a16:creationId xmlns:a16="http://schemas.microsoft.com/office/drawing/2014/main" id="{D32B9D52-2D6A-4292-6BC0-4DF5E0739818}"/>
                </a:ext>
              </a:extLst>
            </p:cNvPr>
            <p:cNvGrpSpPr/>
            <p:nvPr/>
          </p:nvGrpSpPr>
          <p:grpSpPr>
            <a:xfrm rot="10800000" flipV="1">
              <a:off x="5434680" y="3270029"/>
              <a:ext cx="2023474" cy="140148"/>
              <a:chOff x="6214066" y="3162748"/>
              <a:chExt cx="3077574" cy="0"/>
            </a:xfrm>
          </p:grpSpPr>
          <p:cxnSp>
            <p:nvCxnSpPr>
              <p:cNvPr id="650" name="Straight Connector 649">
                <a:extLst>
                  <a:ext uri="{FF2B5EF4-FFF2-40B4-BE49-F238E27FC236}">
                    <a16:creationId xmlns:a16="http://schemas.microsoft.com/office/drawing/2014/main" id="{4990AED3-F62F-3C63-C6DB-0F4D57975402}"/>
                  </a:ext>
                </a:extLst>
              </p:cNvPr>
              <p:cNvCxnSpPr>
                <a:cxnSpLocks/>
              </p:cNvCxnSpPr>
              <p:nvPr/>
            </p:nvCxnSpPr>
            <p:spPr>
              <a:xfrm>
                <a:off x="6214066" y="3162748"/>
                <a:ext cx="1456419" cy="0"/>
              </a:xfrm>
              <a:prstGeom prst="line">
                <a:avLst/>
              </a:prstGeom>
              <a:ln w="381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651" name="Straight Connector 650">
                <a:extLst>
                  <a:ext uri="{FF2B5EF4-FFF2-40B4-BE49-F238E27FC236}">
                    <a16:creationId xmlns:a16="http://schemas.microsoft.com/office/drawing/2014/main" id="{D2A19BCE-0157-D61A-18C7-F502D840F530}"/>
                  </a:ext>
                </a:extLst>
              </p:cNvPr>
              <p:cNvCxnSpPr>
                <a:cxnSpLocks/>
              </p:cNvCxnSpPr>
              <p:nvPr/>
            </p:nvCxnSpPr>
            <p:spPr>
              <a:xfrm>
                <a:off x="7662865" y="3162748"/>
                <a:ext cx="1628775" cy="0"/>
              </a:xfrm>
              <a:prstGeom prst="line">
                <a:avLst/>
              </a:prstGeom>
              <a:ln w="381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grpSp>
      <p:grpSp>
        <p:nvGrpSpPr>
          <p:cNvPr id="656" name="Group 655">
            <a:extLst>
              <a:ext uri="{FF2B5EF4-FFF2-40B4-BE49-F238E27FC236}">
                <a16:creationId xmlns:a16="http://schemas.microsoft.com/office/drawing/2014/main" id="{C174B170-DE98-3637-0949-775605438DFF}"/>
              </a:ext>
            </a:extLst>
          </p:cNvPr>
          <p:cNvGrpSpPr/>
          <p:nvPr/>
        </p:nvGrpSpPr>
        <p:grpSpPr>
          <a:xfrm>
            <a:off x="9964379" y="1847689"/>
            <a:ext cx="2227621" cy="4263959"/>
            <a:chOff x="9912796" y="401975"/>
            <a:chExt cx="2227621" cy="5424805"/>
          </a:xfrm>
        </p:grpSpPr>
        <p:grpSp>
          <p:nvGrpSpPr>
            <p:cNvPr id="657" name="Group 656">
              <a:extLst>
                <a:ext uri="{FF2B5EF4-FFF2-40B4-BE49-F238E27FC236}">
                  <a16:creationId xmlns:a16="http://schemas.microsoft.com/office/drawing/2014/main" id="{C45D7607-1ED5-02D1-E732-1CA46106800C}"/>
                </a:ext>
              </a:extLst>
            </p:cNvPr>
            <p:cNvGrpSpPr/>
            <p:nvPr/>
          </p:nvGrpSpPr>
          <p:grpSpPr>
            <a:xfrm>
              <a:off x="10196890" y="401975"/>
              <a:ext cx="969757" cy="4989465"/>
              <a:chOff x="10196890" y="559376"/>
              <a:chExt cx="969757" cy="4989465"/>
            </a:xfrm>
          </p:grpSpPr>
          <p:sp>
            <p:nvSpPr>
              <p:cNvPr id="664" name="TextBox 663">
                <a:extLst>
                  <a:ext uri="{FF2B5EF4-FFF2-40B4-BE49-F238E27FC236}">
                    <a16:creationId xmlns:a16="http://schemas.microsoft.com/office/drawing/2014/main" id="{7561E1A0-8841-43FF-6BD0-B6D004A0214E}"/>
                  </a:ext>
                </a:extLst>
              </p:cNvPr>
              <p:cNvSpPr txBox="1"/>
              <p:nvPr/>
            </p:nvSpPr>
            <p:spPr>
              <a:xfrm>
                <a:off x="10302407" y="4687393"/>
                <a:ext cx="786213" cy="8614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prstClr val="black"/>
                    </a:solidFill>
                    <a:effectLst/>
                    <a:uLnTx/>
                    <a:uFillTx/>
                    <a:latin typeface="Gotham Medium" pitchFamily="50" charset="0"/>
                    <a:cs typeface="Gotham Medium" pitchFamily="50" charset="0"/>
                  </a:rPr>
                  <a:t>97</a:t>
                </a:r>
                <a:endParaRPr kumimoji="0" lang="en-AU" sz="2000" b="1" i="0" u="none" strike="noStrike" kern="1200" cap="none" spc="0" normalizeH="0" baseline="0" noProof="0" dirty="0">
                  <a:ln>
                    <a:noFill/>
                  </a:ln>
                  <a:solidFill>
                    <a:prstClr val="black"/>
                  </a:solidFill>
                  <a:effectLst/>
                  <a:uLnTx/>
                  <a:uFillTx/>
                  <a:latin typeface="Gotham Medium" pitchFamily="50" charset="0"/>
                  <a:cs typeface="Gotham Medium"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a:ln>
                    <a:noFill/>
                  </a:ln>
                  <a:solidFill>
                    <a:prstClr val="black"/>
                  </a:solidFill>
                  <a:effectLst/>
                  <a:uLnTx/>
                  <a:uFillTx/>
                  <a:latin typeface="Gotham Medium" pitchFamily="50" charset="0"/>
                  <a:cs typeface="Gotham Medium" pitchFamily="50" charset="0"/>
                </a:endParaRPr>
              </a:p>
            </p:txBody>
          </p:sp>
          <p:sp>
            <p:nvSpPr>
              <p:cNvPr id="665" name="TextBox 664">
                <a:extLst>
                  <a:ext uri="{FF2B5EF4-FFF2-40B4-BE49-F238E27FC236}">
                    <a16:creationId xmlns:a16="http://schemas.microsoft.com/office/drawing/2014/main" id="{A4B935B4-EB81-2EDD-6E6E-0B87737EE9F8}"/>
                  </a:ext>
                </a:extLst>
              </p:cNvPr>
              <p:cNvSpPr txBox="1"/>
              <p:nvPr/>
            </p:nvSpPr>
            <p:spPr>
              <a:xfrm>
                <a:off x="10196890" y="559376"/>
                <a:ext cx="969757" cy="469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prstClr val="black"/>
                    </a:solidFill>
                    <a:effectLst/>
                    <a:uLnTx/>
                    <a:uFillTx/>
                    <a:latin typeface="Gotham Medium" pitchFamily="50" charset="0"/>
                    <a:cs typeface="Gotham Medium" pitchFamily="50" charset="0"/>
                  </a:rPr>
                  <a:t>623</a:t>
                </a:r>
                <a:endParaRPr kumimoji="0" lang="en-AU" sz="2000" b="1" i="0" u="none" strike="noStrike" kern="1200" cap="none" spc="0" normalizeH="0" baseline="0" noProof="0" dirty="0">
                  <a:ln>
                    <a:noFill/>
                  </a:ln>
                  <a:solidFill>
                    <a:prstClr val="black"/>
                  </a:solidFill>
                  <a:effectLst/>
                  <a:uLnTx/>
                  <a:uFillTx/>
                  <a:latin typeface="Gotham Medium" pitchFamily="50" charset="0"/>
                  <a:cs typeface="Gotham Medium" pitchFamily="50" charset="0"/>
                </a:endParaRPr>
              </a:p>
            </p:txBody>
          </p:sp>
          <p:sp>
            <p:nvSpPr>
              <p:cNvPr id="666" name="Rectangle 665">
                <a:extLst>
                  <a:ext uri="{FF2B5EF4-FFF2-40B4-BE49-F238E27FC236}">
                    <a16:creationId xmlns:a16="http://schemas.microsoft.com/office/drawing/2014/main" id="{E24D24B3-C997-0750-6EBD-7737D8700EA9}"/>
                  </a:ext>
                </a:extLst>
              </p:cNvPr>
              <p:cNvSpPr/>
              <p:nvPr/>
            </p:nvSpPr>
            <p:spPr>
              <a:xfrm>
                <a:off x="10313508" y="1057624"/>
                <a:ext cx="786213" cy="3631383"/>
              </a:xfrm>
              <a:prstGeom prst="rect">
                <a:avLst/>
              </a:prstGeom>
              <a:solidFill>
                <a:schemeClr val="bg1">
                  <a:lumMod val="65000"/>
                </a:schemeClr>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white"/>
                  </a:solidFill>
                  <a:effectLst/>
                  <a:uLnTx/>
                  <a:uFillTx/>
                  <a:latin typeface="Gotham Medium" pitchFamily="50" charset="0"/>
                  <a:cs typeface="Gotham Medium" pitchFamily="50" charset="0"/>
                </a:endParaRPr>
              </a:p>
            </p:txBody>
          </p:sp>
        </p:grpSp>
        <p:sp>
          <p:nvSpPr>
            <p:cNvPr id="658" name="TextBox 657">
              <a:extLst>
                <a:ext uri="{FF2B5EF4-FFF2-40B4-BE49-F238E27FC236}">
                  <a16:creationId xmlns:a16="http://schemas.microsoft.com/office/drawing/2014/main" id="{0B34A6DC-9DAD-FEB0-84B3-707AC90B5836}"/>
                </a:ext>
              </a:extLst>
            </p:cNvPr>
            <p:cNvSpPr txBox="1"/>
            <p:nvPr/>
          </p:nvSpPr>
          <p:spPr>
            <a:xfrm>
              <a:off x="10153831" y="5474369"/>
              <a:ext cx="1440064" cy="3524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Gotham Book" pitchFamily="50" charset="0"/>
                  <a:cs typeface="Gotham Book" pitchFamily="50" charset="0"/>
                </a:rPr>
                <a:t>TV 30s</a:t>
              </a:r>
            </a:p>
          </p:txBody>
        </p:sp>
        <p:cxnSp>
          <p:nvCxnSpPr>
            <p:cNvPr id="659" name="Straight Connector 658">
              <a:extLst>
                <a:ext uri="{FF2B5EF4-FFF2-40B4-BE49-F238E27FC236}">
                  <a16:creationId xmlns:a16="http://schemas.microsoft.com/office/drawing/2014/main" id="{8D993BFB-4D14-BA20-3BAC-6F33B002CFC6}"/>
                </a:ext>
              </a:extLst>
            </p:cNvPr>
            <p:cNvCxnSpPr>
              <a:cxnSpLocks/>
            </p:cNvCxnSpPr>
            <p:nvPr/>
          </p:nvCxnSpPr>
          <p:spPr>
            <a:xfrm>
              <a:off x="9912796" y="5521138"/>
              <a:ext cx="180930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60" name="Group 659">
              <a:extLst>
                <a:ext uri="{FF2B5EF4-FFF2-40B4-BE49-F238E27FC236}">
                  <a16:creationId xmlns:a16="http://schemas.microsoft.com/office/drawing/2014/main" id="{BC02AE4B-C870-F259-E0A7-3320453F78FE}"/>
                </a:ext>
              </a:extLst>
            </p:cNvPr>
            <p:cNvGrpSpPr/>
            <p:nvPr/>
          </p:nvGrpSpPr>
          <p:grpSpPr>
            <a:xfrm rot="10800000" flipV="1">
              <a:off x="10070646" y="2721042"/>
              <a:ext cx="1805945" cy="0"/>
              <a:chOff x="6214066" y="3162748"/>
              <a:chExt cx="2746727" cy="0"/>
            </a:xfrm>
          </p:grpSpPr>
          <p:cxnSp>
            <p:nvCxnSpPr>
              <p:cNvPr id="662" name="Straight Connector 661">
                <a:extLst>
                  <a:ext uri="{FF2B5EF4-FFF2-40B4-BE49-F238E27FC236}">
                    <a16:creationId xmlns:a16="http://schemas.microsoft.com/office/drawing/2014/main" id="{87466393-C4A8-E5A9-03A4-81C8149A46A6}"/>
                  </a:ext>
                </a:extLst>
              </p:cNvPr>
              <p:cNvCxnSpPr>
                <a:cxnSpLocks/>
              </p:cNvCxnSpPr>
              <p:nvPr/>
            </p:nvCxnSpPr>
            <p:spPr>
              <a:xfrm>
                <a:off x="6214066" y="3162748"/>
                <a:ext cx="1456419" cy="0"/>
              </a:xfrm>
              <a:prstGeom prst="line">
                <a:avLst/>
              </a:prstGeom>
              <a:ln w="381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663" name="Straight Connector 662">
                <a:extLst>
                  <a:ext uri="{FF2B5EF4-FFF2-40B4-BE49-F238E27FC236}">
                    <a16:creationId xmlns:a16="http://schemas.microsoft.com/office/drawing/2014/main" id="{5E92C143-38C2-F07E-7437-8877405D78D3}"/>
                  </a:ext>
                </a:extLst>
              </p:cNvPr>
              <p:cNvCxnSpPr>
                <a:cxnSpLocks/>
              </p:cNvCxnSpPr>
              <p:nvPr/>
            </p:nvCxnSpPr>
            <p:spPr>
              <a:xfrm rot="10800000" flipH="1" flipV="1">
                <a:off x="7662864" y="3162748"/>
                <a:ext cx="1297929" cy="0"/>
              </a:xfrm>
              <a:prstGeom prst="line">
                <a:avLst/>
              </a:prstGeom>
              <a:ln w="381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sp>
          <p:nvSpPr>
            <p:cNvPr id="661" name="Rectangle 660">
              <a:extLst>
                <a:ext uri="{FF2B5EF4-FFF2-40B4-BE49-F238E27FC236}">
                  <a16:creationId xmlns:a16="http://schemas.microsoft.com/office/drawing/2014/main" id="{B43A2159-A368-8ED2-418E-0AD6A38623BC}"/>
                </a:ext>
              </a:extLst>
            </p:cNvPr>
            <p:cNvSpPr/>
            <p:nvPr/>
          </p:nvSpPr>
          <p:spPr>
            <a:xfrm>
              <a:off x="10616417" y="2015610"/>
              <a:ext cx="1524000" cy="646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a:ln>
                    <a:noFill/>
                  </a:ln>
                  <a:solidFill>
                    <a:srgbClr val="959595"/>
                  </a:solidFill>
                  <a:effectLst/>
                  <a:uLnTx/>
                  <a:uFillTx/>
                  <a:latin typeface="Gotham Medium" pitchFamily="50" charset="0"/>
                  <a:cs typeface="Gotham Medium" pitchFamily="50" charset="0"/>
                </a:rPr>
                <a:t>247</a:t>
              </a:r>
            </a:p>
          </p:txBody>
        </p:sp>
      </p:grpSp>
      <p:sp>
        <p:nvSpPr>
          <p:cNvPr id="2" name="TextBox 1">
            <a:extLst>
              <a:ext uri="{FF2B5EF4-FFF2-40B4-BE49-F238E27FC236}">
                <a16:creationId xmlns:a16="http://schemas.microsoft.com/office/drawing/2014/main" id="{D51D0F6B-8205-4CAA-3544-34BEB7DEFB1E}"/>
              </a:ext>
            </a:extLst>
          </p:cNvPr>
          <p:cNvSpPr txBox="1"/>
          <p:nvPr/>
        </p:nvSpPr>
        <p:spPr>
          <a:xfrm>
            <a:off x="488013" y="6435494"/>
            <a:ext cx="10692220" cy="246221"/>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AU" sz="1000" dirty="0">
                <a:solidFill>
                  <a:prstClr val="black">
                    <a:lumMod val="50000"/>
                    <a:lumOff val="50000"/>
                  </a:prstClr>
                </a:solidFill>
                <a:latin typeface="Gotham Medium"/>
              </a:rPr>
              <a:t>Source: MOVE 2021 Neuroscience s</a:t>
            </a:r>
            <a:r>
              <a:rPr lang="en-AU" sz="1000" dirty="0" err="1">
                <a:solidFill>
                  <a:prstClr val="black">
                    <a:lumMod val="50000"/>
                    <a:lumOff val="50000"/>
                  </a:prstClr>
                </a:solidFill>
                <a:latin typeface="Gotham Medium"/>
              </a:rPr>
              <a:t>tudy</a:t>
            </a:r>
            <a:r>
              <a:rPr lang="en-AU" sz="1000" dirty="0">
                <a:solidFill>
                  <a:prstClr val="black">
                    <a:lumMod val="50000"/>
                    <a:lumOff val="50000"/>
                  </a:prstClr>
                </a:solidFill>
                <a:latin typeface="Gotham Medium"/>
              </a:rPr>
              <a:t> for OOH + </a:t>
            </a:r>
            <a:r>
              <a:rPr lang="en-AU" sz="1000" dirty="0" err="1">
                <a:solidFill>
                  <a:prstClr val="black">
                    <a:lumMod val="50000"/>
                    <a:lumOff val="50000"/>
                  </a:prstClr>
                </a:solidFill>
                <a:latin typeface="Gotham Medium"/>
              </a:rPr>
              <a:t>NeuroInsight’s</a:t>
            </a:r>
            <a:r>
              <a:rPr lang="en-AU" sz="1000" dirty="0">
                <a:solidFill>
                  <a:prstClr val="black">
                    <a:lumMod val="50000"/>
                    <a:lumOff val="50000"/>
                  </a:prstClr>
                </a:solidFill>
                <a:latin typeface="Gotham Medium"/>
              </a:rPr>
              <a:t> vault of TV and Radio commercials</a:t>
            </a:r>
          </a:p>
        </p:txBody>
      </p:sp>
      <p:sp>
        <p:nvSpPr>
          <p:cNvPr id="9" name="TextBox 8">
            <a:extLst>
              <a:ext uri="{FF2B5EF4-FFF2-40B4-BE49-F238E27FC236}">
                <a16:creationId xmlns:a16="http://schemas.microsoft.com/office/drawing/2014/main" id="{6C02BB06-DAEB-512C-B186-B33AEECBE446}"/>
              </a:ext>
            </a:extLst>
          </p:cNvPr>
          <p:cNvSpPr txBox="1"/>
          <p:nvPr/>
        </p:nvSpPr>
        <p:spPr>
          <a:xfrm>
            <a:off x="737780" y="1642170"/>
            <a:ext cx="10692220"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dirty="0">
                <a:latin typeface="Gotham Medium" pitchFamily="50" charset="0"/>
                <a:cs typeface="Gotham Medium" pitchFamily="50" charset="0"/>
              </a:rPr>
              <a:t>Neuro Impact Factor (NIF) of different OOH formats and channels </a:t>
            </a:r>
          </a:p>
        </p:txBody>
      </p:sp>
    </p:spTree>
    <p:extLst>
      <p:ext uri="{BB962C8B-B14F-4D97-AF65-F5344CB8AC3E}">
        <p14:creationId xmlns:p14="http://schemas.microsoft.com/office/powerpoint/2010/main" val="98268786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C952B0-1909-40AF-8BBC-F4303BA6037F}"/>
              </a:ext>
            </a:extLst>
          </p:cNvPr>
          <p:cNvSpPr/>
          <p:nvPr/>
        </p:nvSpPr>
        <p:spPr>
          <a:xfrm>
            <a:off x="2555798" y="4278946"/>
            <a:ext cx="7080403" cy="646331"/>
          </a:xfrm>
          <a:prstGeom prst="rect">
            <a:avLst/>
          </a:prstGeom>
        </p:spPr>
        <p:txBody>
          <a:bodyPr wrap="square">
            <a:spAutoFit/>
          </a:bodyPr>
          <a:lstStyle/>
          <a:p>
            <a:pPr algn="ctr"/>
            <a:r>
              <a:rPr lang="en-US">
                <a:solidFill>
                  <a:schemeClr val="bg1"/>
                </a:solidFill>
                <a:latin typeface="Gotham Medium" pitchFamily="2" charset="0"/>
                <a:ea typeface="ChunkFive" charset="0"/>
                <a:cs typeface="Gotham Medium" pitchFamily="2" charset="0"/>
              </a:rPr>
              <a:t>More research and insights may be found at</a:t>
            </a:r>
            <a:r>
              <a:rPr lang="en-US" u="sng">
                <a:solidFill>
                  <a:schemeClr val="bg1"/>
                </a:solidFill>
                <a:latin typeface="Gotham Medium" pitchFamily="2" charset="0"/>
                <a:ea typeface="ChunkFive" charset="0"/>
                <a:cs typeface="Gotham Medium" pitchFamily="2" charset="0"/>
              </a:rPr>
              <a:t> </a:t>
            </a:r>
          </a:p>
          <a:p>
            <a:pPr algn="ctr"/>
            <a:r>
              <a:rPr lang="en-US" b="1">
                <a:solidFill>
                  <a:schemeClr val="bg1"/>
                </a:solidFill>
                <a:latin typeface="Gotham Bold" pitchFamily="2" charset="0"/>
                <a:ea typeface="ChunkFive" charset="0"/>
                <a:cs typeface="Gotham Bold" pitchFamily="2" charset="0"/>
                <a:hlinkClick r:id="rId3">
                  <a:extLst>
                    <a:ext uri="{A12FA001-AC4F-418D-AE19-62706E023703}">
                      <ahyp:hlinkClr xmlns:ahyp="http://schemas.microsoft.com/office/drawing/2018/hyperlinkcolor" val="tx"/>
                    </a:ext>
                  </a:extLst>
                </a:hlinkClick>
              </a:rPr>
              <a:t>Anatomy of Out of Home </a:t>
            </a:r>
            <a:endParaRPr lang="en-AU" b="1">
              <a:solidFill>
                <a:schemeClr val="bg1"/>
              </a:solidFill>
              <a:latin typeface="Gotham Bold" pitchFamily="2" charset="0"/>
              <a:cs typeface="Gotham Bold" pitchFamily="2" charset="0"/>
            </a:endParaRPr>
          </a:p>
        </p:txBody>
      </p:sp>
      <p:sp>
        <p:nvSpPr>
          <p:cNvPr id="4" name="Rectangle 3">
            <a:extLst>
              <a:ext uri="{FF2B5EF4-FFF2-40B4-BE49-F238E27FC236}">
                <a16:creationId xmlns:a16="http://schemas.microsoft.com/office/drawing/2014/main" id="{268173FF-2C54-494A-8BCE-B6AD47BFCCC8}"/>
              </a:ext>
            </a:extLst>
          </p:cNvPr>
          <p:cNvSpPr/>
          <p:nvPr/>
        </p:nvSpPr>
        <p:spPr>
          <a:xfrm>
            <a:off x="243839" y="5722750"/>
            <a:ext cx="9239794" cy="200055"/>
          </a:xfrm>
          <a:prstGeom prst="rect">
            <a:avLst/>
          </a:prstGeom>
        </p:spPr>
        <p:txBody>
          <a:bodyPr wrap="square">
            <a:spAutoFit/>
          </a:bodyPr>
          <a:lstStyle/>
          <a:p>
            <a:endParaRPr lang="en-US" sz="700">
              <a:solidFill>
                <a:schemeClr val="bg1"/>
              </a:solidFill>
              <a:latin typeface="Gotham Book" pitchFamily="50" charset="0"/>
              <a:ea typeface="ChunkFive" charset="0"/>
              <a:cs typeface="Gotham Book" pitchFamily="50" charset="0"/>
            </a:endParaRPr>
          </a:p>
        </p:txBody>
      </p:sp>
    </p:spTree>
    <p:custDataLst>
      <p:tags r:id="rId1"/>
    </p:custDataLst>
    <p:extLst>
      <p:ext uri="{BB962C8B-B14F-4D97-AF65-F5344CB8AC3E}">
        <p14:creationId xmlns:p14="http://schemas.microsoft.com/office/powerpoint/2010/main" val="54035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85E7A1-CDB5-4904-A084-450F129524DE}"/>
              </a:ext>
            </a:extLst>
          </p:cNvPr>
          <p:cNvSpPr>
            <a:spLocks noGrp="1"/>
          </p:cNvSpPr>
          <p:nvPr>
            <p:ph type="body" sz="quarter" idx="19"/>
          </p:nvPr>
        </p:nvSpPr>
        <p:spPr>
          <a:xfrm>
            <a:off x="6096000" y="697121"/>
            <a:ext cx="5755575" cy="721662"/>
          </a:xfrm>
        </p:spPr>
        <p:txBody>
          <a:bodyPr>
            <a:noAutofit/>
          </a:bodyPr>
          <a:lstStyle/>
          <a:p>
            <a:pPr>
              <a:lnSpc>
                <a:spcPct val="110000"/>
              </a:lnSpc>
              <a:spcBef>
                <a:spcPct val="0"/>
              </a:spcBef>
            </a:pPr>
            <a:r>
              <a:rPr lang="en-AU" sz="3800" b="1" dirty="0">
                <a:latin typeface="Gotham-Medium"/>
                <a:ea typeface="+mj-ea"/>
                <a:cs typeface="Gotham-Medium" pitchFamily="2" charset="0"/>
              </a:rPr>
              <a:t>Our best insights </a:t>
            </a:r>
            <a:br>
              <a:rPr lang="en-AU" sz="3800" b="1" dirty="0">
                <a:latin typeface="Gotham-Medium"/>
                <a:ea typeface="+mj-ea"/>
                <a:cs typeface="Gotham-Medium" pitchFamily="2" charset="0"/>
              </a:rPr>
            </a:br>
            <a:r>
              <a:rPr lang="en-AU" sz="3800" b="1" dirty="0">
                <a:latin typeface="Gotham-Medium"/>
                <a:ea typeface="+mj-ea"/>
                <a:cs typeface="Gotham-Medium" pitchFamily="2" charset="0"/>
              </a:rPr>
              <a:t>2023</a:t>
            </a:r>
          </a:p>
        </p:txBody>
      </p:sp>
      <p:sp>
        <p:nvSpPr>
          <p:cNvPr id="9" name="TextBox 8">
            <a:extLst>
              <a:ext uri="{FF2B5EF4-FFF2-40B4-BE49-F238E27FC236}">
                <a16:creationId xmlns:a16="http://schemas.microsoft.com/office/drawing/2014/main" id="{D6749B6A-7F0C-4DE1-BD14-0610E6BF1772}"/>
              </a:ext>
            </a:extLst>
          </p:cNvPr>
          <p:cNvSpPr txBox="1"/>
          <p:nvPr/>
        </p:nvSpPr>
        <p:spPr>
          <a:xfrm>
            <a:off x="6913520" y="2375227"/>
            <a:ext cx="4844693" cy="3785652"/>
          </a:xfrm>
          <a:prstGeom prst="rect">
            <a:avLst/>
          </a:prstGeom>
          <a:noFill/>
        </p:spPr>
        <p:txBody>
          <a:bodyPr wrap="square" rtlCol="0">
            <a:spAutoFit/>
          </a:bodyPr>
          <a:lstStyle/>
          <a:p>
            <a:pPr>
              <a:defRPr/>
            </a:pPr>
            <a:r>
              <a:rPr lang="en-US" sz="2000" dirty="0">
                <a:latin typeface="Gotham Book" pitchFamily="50" charset="0"/>
                <a:cs typeface="Gotham Book" pitchFamily="50" charset="0"/>
              </a:rPr>
              <a:t>It’s been a big year in Outdoor and evidence-based research fuels our success. </a:t>
            </a:r>
          </a:p>
          <a:p>
            <a:pPr lvl="0">
              <a:defRPr/>
            </a:pPr>
            <a:endParaRPr lang="en-US" sz="2000" dirty="0">
              <a:latin typeface="Gotham Book" pitchFamily="50" charset="0"/>
              <a:cs typeface="Gotham Book" pitchFamily="50" charset="0"/>
            </a:endParaRPr>
          </a:p>
          <a:p>
            <a:pPr lvl="0">
              <a:defRPr/>
            </a:pPr>
            <a:r>
              <a:rPr lang="en-US" sz="2000" dirty="0">
                <a:latin typeface="Gotham Book" pitchFamily="50" charset="0"/>
                <a:cs typeface="Gotham Book" pitchFamily="50" charset="0"/>
              </a:rPr>
              <a:t>In this month’s Anatomy of Out of Home, we look back on the key takeaways and stats from 2023, from the OMA’s Out of Home Toolkit, the MOVE Mobility survey, Neuro Insight UK, Nielsen, Kantar and more! </a:t>
            </a:r>
          </a:p>
          <a:p>
            <a:pPr lvl="0">
              <a:defRPr/>
            </a:pPr>
            <a:endParaRPr lang="en-US" sz="2000" dirty="0">
              <a:solidFill>
                <a:srgbClr val="55504C">
                  <a:lumMod val="75000"/>
                </a:srgbClr>
              </a:solidFill>
              <a:latin typeface="Gotham Book" pitchFamily="50" charset="0"/>
              <a:cs typeface="Gotham Book" pitchFamily="50" charset="0"/>
            </a:endParaRPr>
          </a:p>
        </p:txBody>
      </p:sp>
      <p:pic>
        <p:nvPicPr>
          <p:cNvPr id="2" name="Picture 1">
            <a:extLst>
              <a:ext uri="{FF2B5EF4-FFF2-40B4-BE49-F238E27FC236}">
                <a16:creationId xmlns:a16="http://schemas.microsoft.com/office/drawing/2014/main" id="{E8282C7E-ABD0-BF40-491E-B93C46BD5C7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173133" y="1592263"/>
            <a:ext cx="6451615" cy="6451615"/>
          </a:xfrm>
          <a:prstGeom prst="ellipse">
            <a:avLst/>
          </a:prstGeom>
          <a:ln w="952500">
            <a:solidFill>
              <a:srgbClr val="20AA4D"/>
            </a:solidFill>
          </a:ln>
        </p:spPr>
      </p:pic>
    </p:spTree>
    <p:custDataLst>
      <p:tags r:id="rId1"/>
    </p:custDataLst>
    <p:extLst>
      <p:ext uri="{BB962C8B-B14F-4D97-AF65-F5344CB8AC3E}">
        <p14:creationId xmlns:p14="http://schemas.microsoft.com/office/powerpoint/2010/main" val="4177621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4D45-42CD-42C7-B634-C5A7231BB0F4}"/>
              </a:ext>
            </a:extLst>
          </p:cNvPr>
          <p:cNvSpPr>
            <a:spLocks noGrp="1"/>
          </p:cNvSpPr>
          <p:nvPr>
            <p:ph type="title"/>
          </p:nvPr>
        </p:nvSpPr>
        <p:spPr>
          <a:xfrm>
            <a:off x="703255" y="334012"/>
            <a:ext cx="4966703" cy="1723782"/>
          </a:xfrm>
        </p:spPr>
        <p:txBody>
          <a:bodyPr anchor="t">
            <a:noAutofit/>
          </a:bodyPr>
          <a:lstStyle/>
          <a:p>
            <a:r>
              <a:rPr lang="en-AU" sz="2800" dirty="0">
                <a:latin typeface="Gotham-Medium"/>
                <a:cs typeface="Gotham-Medium" pitchFamily="2" charset="0"/>
              </a:rPr>
              <a:t>Out of Home advertising reaches most Aussies each Day</a:t>
            </a:r>
          </a:p>
        </p:txBody>
      </p:sp>
      <p:grpSp>
        <p:nvGrpSpPr>
          <p:cNvPr id="6" name="Group 5">
            <a:extLst>
              <a:ext uri="{FF2B5EF4-FFF2-40B4-BE49-F238E27FC236}">
                <a16:creationId xmlns:a16="http://schemas.microsoft.com/office/drawing/2014/main" id="{818DBF95-2BE5-F041-A61F-A6E0B0665A95}"/>
              </a:ext>
            </a:extLst>
          </p:cNvPr>
          <p:cNvGrpSpPr/>
          <p:nvPr/>
        </p:nvGrpSpPr>
        <p:grpSpPr>
          <a:xfrm>
            <a:off x="484278" y="2072170"/>
            <a:ext cx="4596769" cy="2924828"/>
            <a:chOff x="709764" y="1947601"/>
            <a:chExt cx="4749153" cy="2442476"/>
          </a:xfrm>
        </p:grpSpPr>
        <p:sp>
          <p:nvSpPr>
            <p:cNvPr id="7" name="TextBox 6">
              <a:extLst>
                <a:ext uri="{FF2B5EF4-FFF2-40B4-BE49-F238E27FC236}">
                  <a16:creationId xmlns:a16="http://schemas.microsoft.com/office/drawing/2014/main" id="{AB162BC3-A491-9574-9460-1368867B428A}"/>
                </a:ext>
              </a:extLst>
            </p:cNvPr>
            <p:cNvSpPr txBox="1"/>
            <p:nvPr/>
          </p:nvSpPr>
          <p:spPr>
            <a:xfrm>
              <a:off x="709764" y="1947601"/>
              <a:ext cx="4749153" cy="2133258"/>
            </a:xfrm>
            <a:prstGeom prst="rect">
              <a:avLst/>
            </a:prstGeom>
            <a:noFill/>
          </p:spPr>
          <p:txBody>
            <a:bodyPr wrap="square" rtlCol="0">
              <a:spAutoFit/>
            </a:bodyPr>
            <a:lstStyle/>
            <a:p>
              <a:pPr algn="ctr"/>
              <a:r>
                <a:rPr lang="en-AU" sz="16000" dirty="0">
                  <a:solidFill>
                    <a:schemeClr val="accent2"/>
                  </a:solidFill>
                  <a:latin typeface="Gotham Bold" pitchFamily="50" charset="0"/>
                  <a:cs typeface="Gotham Bold" pitchFamily="50" charset="0"/>
                </a:rPr>
                <a:t>82%</a:t>
              </a:r>
              <a:endParaRPr lang="en-AU" sz="8800" dirty="0">
                <a:solidFill>
                  <a:schemeClr val="accent2"/>
                </a:solidFill>
                <a:latin typeface="Gotham Bold" pitchFamily="50" charset="0"/>
                <a:cs typeface="Gotham Bold" pitchFamily="50" charset="0"/>
              </a:endParaRPr>
            </a:p>
          </p:txBody>
        </p:sp>
        <p:sp>
          <p:nvSpPr>
            <p:cNvPr id="8" name="TextBox 7">
              <a:extLst>
                <a:ext uri="{FF2B5EF4-FFF2-40B4-BE49-F238E27FC236}">
                  <a16:creationId xmlns:a16="http://schemas.microsoft.com/office/drawing/2014/main" id="{7BE66E75-542A-3C68-7BAC-2EF7C8DDF530}"/>
                </a:ext>
              </a:extLst>
            </p:cNvPr>
            <p:cNvSpPr txBox="1"/>
            <p:nvPr/>
          </p:nvSpPr>
          <p:spPr>
            <a:xfrm>
              <a:off x="952255" y="3798933"/>
              <a:ext cx="4264171" cy="591144"/>
            </a:xfrm>
            <a:prstGeom prst="rect">
              <a:avLst/>
            </a:prstGeom>
            <a:noFill/>
          </p:spPr>
          <p:txBody>
            <a:bodyPr wrap="square" lIns="91440" tIns="45720" rIns="91440" bIns="45720" rtlCol="0" anchor="t">
              <a:spAutoFit/>
            </a:bodyPr>
            <a:lstStyle/>
            <a:p>
              <a:r>
                <a:rPr lang="en-AU" sz="2000" dirty="0">
                  <a:latin typeface="Gotham Book" pitchFamily="50" charset="0"/>
                  <a:cs typeface="Gotham Book" pitchFamily="50" charset="0"/>
                </a:rPr>
                <a:t>of people in metro markets leave home each day</a:t>
              </a:r>
              <a:r>
                <a:rPr lang="en-US" sz="2000" dirty="0">
                  <a:latin typeface="Gotham Book" pitchFamily="50" charset="0"/>
                  <a:cs typeface="Gotham Book" pitchFamily="50" charset="0"/>
                </a:rPr>
                <a:t>. </a:t>
              </a:r>
              <a:endParaRPr lang="en-AU" sz="2000" dirty="0">
                <a:latin typeface="Gotham Book" pitchFamily="50" charset="0"/>
                <a:cs typeface="Gotham Book" pitchFamily="50" charset="0"/>
              </a:endParaRPr>
            </a:p>
          </p:txBody>
        </p:sp>
      </p:grpSp>
      <p:sp>
        <p:nvSpPr>
          <p:cNvPr id="3" name="TextBox 2">
            <a:extLst>
              <a:ext uri="{FF2B5EF4-FFF2-40B4-BE49-F238E27FC236}">
                <a16:creationId xmlns:a16="http://schemas.microsoft.com/office/drawing/2014/main" id="{39E5C84B-A5F9-52AD-C3CC-E2CF12E0D79C}"/>
              </a:ext>
            </a:extLst>
          </p:cNvPr>
          <p:cNvSpPr txBox="1"/>
          <p:nvPr/>
        </p:nvSpPr>
        <p:spPr>
          <a:xfrm>
            <a:off x="414779" y="6366167"/>
            <a:ext cx="4966704" cy="24622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AU" sz="1000" dirty="0">
                <a:solidFill>
                  <a:prstClr val="black">
                    <a:lumMod val="50000"/>
                    <a:lumOff val="50000"/>
                  </a:prstClr>
                </a:solidFill>
                <a:latin typeface="Gotham Medium"/>
              </a:rPr>
              <a:t>MOVE 2.0 Mobility Survey Jan-July 2022 n 2,150</a:t>
            </a:r>
          </a:p>
        </p:txBody>
      </p:sp>
      <p:pic>
        <p:nvPicPr>
          <p:cNvPr id="5" name="Picture 4">
            <a:extLst>
              <a:ext uri="{FF2B5EF4-FFF2-40B4-BE49-F238E27FC236}">
                <a16:creationId xmlns:a16="http://schemas.microsoft.com/office/drawing/2014/main" id="{EAC61558-CE3E-1F4D-40A6-95D5D79C932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452260" y="1157126"/>
            <a:ext cx="6451615" cy="6451615"/>
          </a:xfrm>
          <a:prstGeom prst="ellipse">
            <a:avLst/>
          </a:prstGeom>
          <a:ln w="990600">
            <a:solidFill>
              <a:srgbClr val="20AA4D"/>
            </a:solidFill>
          </a:ln>
        </p:spPr>
      </p:pic>
      <p:sp>
        <p:nvSpPr>
          <p:cNvPr id="4" name="Rectangle 3">
            <a:extLst>
              <a:ext uri="{FF2B5EF4-FFF2-40B4-BE49-F238E27FC236}">
                <a16:creationId xmlns:a16="http://schemas.microsoft.com/office/drawing/2014/main" id="{6DA79932-8E78-5D77-8B04-BC1547C882BF}"/>
              </a:ext>
            </a:extLst>
          </p:cNvPr>
          <p:cNvSpPr/>
          <p:nvPr/>
        </p:nvSpPr>
        <p:spPr>
          <a:xfrm rot="21428864">
            <a:off x="7391815" y="3339975"/>
            <a:ext cx="364507" cy="18565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2329878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9083659-1E3B-E820-ADD9-7F508F6B5E01}"/>
              </a:ext>
            </a:extLst>
          </p:cNvPr>
          <p:cNvSpPr/>
          <p:nvPr/>
        </p:nvSpPr>
        <p:spPr>
          <a:xfrm>
            <a:off x="-281354" y="1228975"/>
            <a:ext cx="12784016" cy="5629025"/>
          </a:xfrm>
          <a:custGeom>
            <a:avLst/>
            <a:gdLst>
              <a:gd name="connsiteX0" fmla="*/ 6312039 w 12784016"/>
              <a:gd name="connsiteY0" fmla="*/ 0 h 6666517"/>
              <a:gd name="connsiteX1" fmla="*/ 12604795 w 12784016"/>
              <a:gd name="connsiteY1" fmla="*/ 623892 h 6666517"/>
              <a:gd name="connsiteX2" fmla="*/ 12784016 w 12784016"/>
              <a:gd name="connsiteY2" fmla="*/ 667392 h 6666517"/>
              <a:gd name="connsiteX3" fmla="*/ 12784016 w 12784016"/>
              <a:gd name="connsiteY3" fmla="*/ 6638808 h 6666517"/>
              <a:gd name="connsiteX4" fmla="*/ 12669854 w 12784016"/>
              <a:gd name="connsiteY4" fmla="*/ 6666517 h 6666517"/>
              <a:gd name="connsiteX5" fmla="*/ 0 w 12784016"/>
              <a:gd name="connsiteY5" fmla="*/ 6666517 h 6666517"/>
              <a:gd name="connsiteX6" fmla="*/ 0 w 12784016"/>
              <a:gd name="connsiteY6" fmla="*/ 628573 h 6666517"/>
              <a:gd name="connsiteX7" fmla="*/ 19284 w 12784016"/>
              <a:gd name="connsiteY7" fmla="*/ 623892 h 6666517"/>
              <a:gd name="connsiteX8" fmla="*/ 6312039 w 12784016"/>
              <a:gd name="connsiteY8" fmla="*/ 0 h 666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4016" h="6666517">
                <a:moveTo>
                  <a:pt x="6312039" y="0"/>
                </a:moveTo>
                <a:cubicBezTo>
                  <a:pt x="8643018" y="0"/>
                  <a:pt x="10808491" y="229999"/>
                  <a:pt x="12604795" y="623892"/>
                </a:cubicBezTo>
                <a:lnTo>
                  <a:pt x="12784016" y="667392"/>
                </a:lnTo>
                <a:lnTo>
                  <a:pt x="12784016" y="6638808"/>
                </a:lnTo>
                <a:lnTo>
                  <a:pt x="12669854" y="6666517"/>
                </a:lnTo>
                <a:lnTo>
                  <a:pt x="0" y="6666517"/>
                </a:lnTo>
                <a:lnTo>
                  <a:pt x="0" y="628573"/>
                </a:lnTo>
                <a:lnTo>
                  <a:pt x="19284" y="623892"/>
                </a:lnTo>
                <a:cubicBezTo>
                  <a:pt x="1815587" y="229999"/>
                  <a:pt x="3981061" y="0"/>
                  <a:pt x="6312039"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3BE4D45-42CD-42C7-B634-C5A7231BB0F4}"/>
              </a:ext>
            </a:extLst>
          </p:cNvPr>
          <p:cNvSpPr>
            <a:spLocks noGrp="1"/>
          </p:cNvSpPr>
          <p:nvPr>
            <p:ph type="title"/>
          </p:nvPr>
        </p:nvSpPr>
        <p:spPr>
          <a:xfrm>
            <a:off x="703255" y="334012"/>
            <a:ext cx="6844701" cy="663515"/>
          </a:xfrm>
        </p:spPr>
        <p:txBody>
          <a:bodyPr anchor="t">
            <a:noAutofit/>
          </a:bodyPr>
          <a:lstStyle/>
          <a:p>
            <a:r>
              <a:rPr lang="en-GB" sz="2800" dirty="0">
                <a:solidFill>
                  <a:schemeClr val="bg1"/>
                </a:solidFill>
                <a:latin typeface="Gotham-Medium"/>
                <a:cs typeface="Gotham-Medium" pitchFamily="2" charset="0"/>
              </a:rPr>
              <a:t>All people are Out of Home </a:t>
            </a:r>
            <a:endParaRPr lang="en-AU" sz="2800" dirty="0">
              <a:solidFill>
                <a:schemeClr val="bg1"/>
              </a:solidFill>
              <a:latin typeface="Gotham-Medium"/>
              <a:cs typeface="Gotham-Medium" pitchFamily="2" charset="0"/>
            </a:endParaRPr>
          </a:p>
        </p:txBody>
      </p:sp>
      <p:graphicFrame>
        <p:nvGraphicFramePr>
          <p:cNvPr id="3" name="Content Placeholder 5">
            <a:extLst>
              <a:ext uri="{FF2B5EF4-FFF2-40B4-BE49-F238E27FC236}">
                <a16:creationId xmlns:a16="http://schemas.microsoft.com/office/drawing/2014/main" id="{921EBFAB-1A60-FE78-8F85-A3CA0F56EB63}"/>
              </a:ext>
            </a:extLst>
          </p:cNvPr>
          <p:cNvGraphicFramePr>
            <a:graphicFrameLocks/>
          </p:cNvGraphicFramePr>
          <p:nvPr>
            <p:extLst>
              <p:ext uri="{D42A27DB-BD31-4B8C-83A1-F6EECF244321}">
                <p14:modId xmlns:p14="http://schemas.microsoft.com/office/powerpoint/2010/main" val="3248380354"/>
              </p:ext>
            </p:extLst>
          </p:nvPr>
        </p:nvGraphicFramePr>
        <p:xfrm>
          <a:off x="707571" y="2018129"/>
          <a:ext cx="10646229"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AAB8F845-8D18-3570-6EDD-DB8A3B69C3B6}"/>
              </a:ext>
            </a:extLst>
          </p:cNvPr>
          <p:cNvSpPr txBox="1"/>
          <p:nvPr/>
        </p:nvSpPr>
        <p:spPr>
          <a:xfrm>
            <a:off x="703255" y="6443663"/>
            <a:ext cx="8660507"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err="1">
                <a:ln>
                  <a:noFill/>
                </a:ln>
                <a:solidFill>
                  <a:prstClr val="black">
                    <a:lumMod val="50000"/>
                    <a:lumOff val="50000"/>
                  </a:prstClr>
                </a:solidFill>
                <a:effectLst/>
                <a:uLnTx/>
                <a:uFillTx/>
                <a:latin typeface="Gotham Medium"/>
                <a:ea typeface="+mn-ea"/>
                <a:cs typeface="+mn-cs"/>
              </a:rPr>
              <a:t>Dynata</a:t>
            </a:r>
            <a:r>
              <a:rPr kumimoji="0" lang="en-AU" sz="1000" b="0" i="0" u="none" strike="noStrike" kern="1200" cap="none" spc="0" normalizeH="0" baseline="0" noProof="0" dirty="0">
                <a:ln>
                  <a:noFill/>
                </a:ln>
                <a:solidFill>
                  <a:prstClr val="black">
                    <a:lumMod val="50000"/>
                    <a:lumOff val="50000"/>
                  </a:prstClr>
                </a:solidFill>
                <a:effectLst/>
                <a:uLnTx/>
                <a:uFillTx/>
                <a:latin typeface="Gotham Medium"/>
                <a:ea typeface="+mn-ea"/>
                <a:cs typeface="+mn-cs"/>
              </a:rPr>
              <a:t> &amp; Thrive Insights for MOVE; Day in the Life November 2022; N= 2,962.</a:t>
            </a:r>
          </a:p>
        </p:txBody>
      </p:sp>
    </p:spTree>
    <p:custDataLst>
      <p:tags r:id="rId1"/>
    </p:custDataLst>
    <p:extLst>
      <p:ext uri="{BB962C8B-B14F-4D97-AF65-F5344CB8AC3E}">
        <p14:creationId xmlns:p14="http://schemas.microsoft.com/office/powerpoint/2010/main" val="3186603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AA4D"/>
        </a:solid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7133D14F-5825-2A08-7ED4-89DF1A2BF2A0}"/>
              </a:ext>
            </a:extLst>
          </p:cNvPr>
          <p:cNvSpPr/>
          <p:nvPr/>
        </p:nvSpPr>
        <p:spPr>
          <a:xfrm>
            <a:off x="-281354" y="1228975"/>
            <a:ext cx="12784016" cy="5629025"/>
          </a:xfrm>
          <a:custGeom>
            <a:avLst/>
            <a:gdLst>
              <a:gd name="connsiteX0" fmla="*/ 6312039 w 12784016"/>
              <a:gd name="connsiteY0" fmla="*/ 0 h 6666517"/>
              <a:gd name="connsiteX1" fmla="*/ 12604795 w 12784016"/>
              <a:gd name="connsiteY1" fmla="*/ 623892 h 6666517"/>
              <a:gd name="connsiteX2" fmla="*/ 12784016 w 12784016"/>
              <a:gd name="connsiteY2" fmla="*/ 667392 h 6666517"/>
              <a:gd name="connsiteX3" fmla="*/ 12784016 w 12784016"/>
              <a:gd name="connsiteY3" fmla="*/ 6638808 h 6666517"/>
              <a:gd name="connsiteX4" fmla="*/ 12669854 w 12784016"/>
              <a:gd name="connsiteY4" fmla="*/ 6666517 h 6666517"/>
              <a:gd name="connsiteX5" fmla="*/ 0 w 12784016"/>
              <a:gd name="connsiteY5" fmla="*/ 6666517 h 6666517"/>
              <a:gd name="connsiteX6" fmla="*/ 0 w 12784016"/>
              <a:gd name="connsiteY6" fmla="*/ 628573 h 6666517"/>
              <a:gd name="connsiteX7" fmla="*/ 19284 w 12784016"/>
              <a:gd name="connsiteY7" fmla="*/ 623892 h 6666517"/>
              <a:gd name="connsiteX8" fmla="*/ 6312039 w 12784016"/>
              <a:gd name="connsiteY8" fmla="*/ 0 h 666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4016" h="6666517">
                <a:moveTo>
                  <a:pt x="6312039" y="0"/>
                </a:moveTo>
                <a:cubicBezTo>
                  <a:pt x="8643018" y="0"/>
                  <a:pt x="10808491" y="229999"/>
                  <a:pt x="12604795" y="623892"/>
                </a:cubicBezTo>
                <a:lnTo>
                  <a:pt x="12784016" y="667392"/>
                </a:lnTo>
                <a:lnTo>
                  <a:pt x="12784016" y="6638808"/>
                </a:lnTo>
                <a:lnTo>
                  <a:pt x="12669854" y="6666517"/>
                </a:lnTo>
                <a:lnTo>
                  <a:pt x="0" y="6666517"/>
                </a:lnTo>
                <a:lnTo>
                  <a:pt x="0" y="628573"/>
                </a:lnTo>
                <a:lnTo>
                  <a:pt x="19284" y="623892"/>
                </a:lnTo>
                <a:cubicBezTo>
                  <a:pt x="1815587" y="229999"/>
                  <a:pt x="3981061" y="0"/>
                  <a:pt x="6312039"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4158E30-C9DD-60F2-756B-30EB5EAC84C1}"/>
              </a:ext>
            </a:extLst>
          </p:cNvPr>
          <p:cNvSpPr>
            <a:spLocks noGrp="1"/>
          </p:cNvSpPr>
          <p:nvPr>
            <p:ph type="title"/>
          </p:nvPr>
        </p:nvSpPr>
        <p:spPr>
          <a:xfrm>
            <a:off x="437729" y="103975"/>
            <a:ext cx="9360000" cy="900000"/>
          </a:xfrm>
        </p:spPr>
        <p:txBody>
          <a:bodyPr>
            <a:normAutofit/>
          </a:bodyPr>
          <a:lstStyle/>
          <a:p>
            <a:r>
              <a:rPr lang="en-AU" sz="2800" dirty="0">
                <a:solidFill>
                  <a:schemeClr val="bg1"/>
                </a:solidFill>
                <a:latin typeface="Gotham-Medium"/>
                <a:cs typeface="Gotham-Medium" pitchFamily="2" charset="0"/>
              </a:rPr>
              <a:t>Using more Out of Home formats improves ROI</a:t>
            </a:r>
          </a:p>
        </p:txBody>
      </p:sp>
      <p:graphicFrame>
        <p:nvGraphicFramePr>
          <p:cNvPr id="4" name="Chart 3">
            <a:extLst>
              <a:ext uri="{FF2B5EF4-FFF2-40B4-BE49-F238E27FC236}">
                <a16:creationId xmlns:a16="http://schemas.microsoft.com/office/drawing/2014/main" id="{B11D3812-EED1-1AB7-2C4B-F94724133AC9}"/>
              </a:ext>
            </a:extLst>
          </p:cNvPr>
          <p:cNvGraphicFramePr>
            <a:graphicFrameLocks/>
          </p:cNvGraphicFramePr>
          <p:nvPr>
            <p:extLst>
              <p:ext uri="{D42A27DB-BD31-4B8C-83A1-F6EECF244321}">
                <p14:modId xmlns:p14="http://schemas.microsoft.com/office/powerpoint/2010/main" val="4926901"/>
              </p:ext>
            </p:extLst>
          </p:nvPr>
        </p:nvGraphicFramePr>
        <p:xfrm>
          <a:off x="276001" y="1678329"/>
          <a:ext cx="11520000" cy="425574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3EBB01E2-D684-588D-907D-6CA14D97D0B7}"/>
              </a:ext>
            </a:extLst>
          </p:cNvPr>
          <p:cNvSpPr txBox="1"/>
          <p:nvPr/>
        </p:nvSpPr>
        <p:spPr>
          <a:xfrm>
            <a:off x="437730" y="6384075"/>
            <a:ext cx="11119096" cy="246221"/>
          </a:xfrm>
          <a:prstGeom prst="rect">
            <a:avLst/>
          </a:prstGeom>
          <a:noFill/>
        </p:spPr>
        <p:txBody>
          <a:bodyPr wrap="square" lIns="91440" tIns="45720" rIns="91440" bIns="45720" rtlCol="0" anchor="t">
            <a:spAutoFit/>
          </a:bodyPr>
          <a:lstStyle>
            <a:defPPr>
              <a:defRPr lang="en-US"/>
            </a:defPPr>
            <a:lvl1pPr marR="0" lvl="0" indent="0" algn="r" fontAlgn="auto">
              <a:lnSpc>
                <a:spcPct val="100000"/>
              </a:lnSpc>
              <a:spcBef>
                <a:spcPts val="0"/>
              </a:spcBef>
              <a:spcAft>
                <a:spcPts val="0"/>
              </a:spcAft>
              <a:buClrTx/>
              <a:buSzTx/>
              <a:buFontTx/>
              <a:buNone/>
              <a:tabLst/>
              <a:defRPr kumimoji="0" sz="1000" b="0" i="0" u="none" strike="noStrike" cap="none" spc="0" normalizeH="0" baseline="0">
                <a:ln>
                  <a:noFill/>
                </a:ln>
                <a:solidFill>
                  <a:srgbClr val="595959"/>
                </a:solidFill>
                <a:effectLst/>
                <a:uLnTx/>
                <a:uFillTx/>
                <a:latin typeface="Gotham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prstClr val="black">
                    <a:lumMod val="50000"/>
                    <a:lumOff val="50000"/>
                  </a:prstClr>
                </a:solidFill>
              </a:rPr>
              <a:t>Analytic Partners; Collected Mix Models from The Leading Edge &amp; Analytic Partners 2002-2018</a:t>
            </a:r>
          </a:p>
        </p:txBody>
      </p:sp>
      <p:cxnSp>
        <p:nvCxnSpPr>
          <p:cNvPr id="6" name="Straight Arrow Connector 5">
            <a:extLst>
              <a:ext uri="{FF2B5EF4-FFF2-40B4-BE49-F238E27FC236}">
                <a16:creationId xmlns:a16="http://schemas.microsoft.com/office/drawing/2014/main" id="{9D25C0B1-E233-E7CF-5541-A44E682BD7E1}"/>
              </a:ext>
            </a:extLst>
          </p:cNvPr>
          <p:cNvCxnSpPr>
            <a:cxnSpLocks/>
          </p:cNvCxnSpPr>
          <p:nvPr/>
        </p:nvCxnSpPr>
        <p:spPr>
          <a:xfrm flipV="1">
            <a:off x="1814945" y="4100945"/>
            <a:ext cx="8562110" cy="942110"/>
          </a:xfrm>
          <a:prstGeom prst="straightConnector1">
            <a:avLst/>
          </a:prstGeom>
          <a:ln w="76200">
            <a:solidFill>
              <a:schemeClr val="bg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BCEEF990-F339-01F0-94F7-9EE7889919C6}"/>
              </a:ext>
            </a:extLst>
          </p:cNvPr>
          <p:cNvSpPr/>
          <p:nvPr/>
        </p:nvSpPr>
        <p:spPr>
          <a:xfrm>
            <a:off x="4226768" y="3082327"/>
            <a:ext cx="1002136" cy="986694"/>
          </a:xfrm>
          <a:prstGeom prst="ellipse">
            <a:avLst/>
          </a:prstGeom>
          <a:noFill/>
          <a:ln w="19050" cap="rnd">
            <a:solidFill>
              <a:schemeClr val="accent3">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Medium"/>
              <a:ea typeface="+mn-ea"/>
              <a:cs typeface="+mn-cs"/>
            </a:endParaRPr>
          </a:p>
        </p:txBody>
      </p:sp>
      <p:sp>
        <p:nvSpPr>
          <p:cNvPr id="8" name="Oval 7">
            <a:extLst>
              <a:ext uri="{FF2B5EF4-FFF2-40B4-BE49-F238E27FC236}">
                <a16:creationId xmlns:a16="http://schemas.microsoft.com/office/drawing/2014/main" id="{5496CBE3-2FD6-2FC3-840D-068B5C1BEA65}"/>
              </a:ext>
            </a:extLst>
          </p:cNvPr>
          <p:cNvSpPr/>
          <p:nvPr/>
        </p:nvSpPr>
        <p:spPr>
          <a:xfrm>
            <a:off x="7043284" y="2403062"/>
            <a:ext cx="1002136" cy="986694"/>
          </a:xfrm>
          <a:prstGeom prst="ellipse">
            <a:avLst/>
          </a:prstGeom>
          <a:noFill/>
          <a:ln w="19050" cap="rnd">
            <a:solidFill>
              <a:schemeClr val="accent3">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Medium"/>
              <a:ea typeface="+mn-ea"/>
              <a:cs typeface="+mn-cs"/>
            </a:endParaRPr>
          </a:p>
        </p:txBody>
      </p:sp>
      <p:sp>
        <p:nvSpPr>
          <p:cNvPr id="9" name="Oval 8">
            <a:extLst>
              <a:ext uri="{FF2B5EF4-FFF2-40B4-BE49-F238E27FC236}">
                <a16:creationId xmlns:a16="http://schemas.microsoft.com/office/drawing/2014/main" id="{164FD4B2-D17A-D73E-1188-A88165049102}"/>
              </a:ext>
            </a:extLst>
          </p:cNvPr>
          <p:cNvSpPr/>
          <p:nvPr/>
        </p:nvSpPr>
        <p:spPr>
          <a:xfrm>
            <a:off x="9875987" y="2223231"/>
            <a:ext cx="1002136" cy="986694"/>
          </a:xfrm>
          <a:prstGeom prst="ellipse">
            <a:avLst/>
          </a:prstGeom>
          <a:noFill/>
          <a:ln w="19050" cap="rnd">
            <a:solidFill>
              <a:schemeClr val="accent3">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Medium"/>
              <a:ea typeface="+mn-ea"/>
              <a:cs typeface="+mn-cs"/>
            </a:endParaRPr>
          </a:p>
        </p:txBody>
      </p:sp>
    </p:spTree>
    <p:extLst>
      <p:ext uri="{BB962C8B-B14F-4D97-AF65-F5344CB8AC3E}">
        <p14:creationId xmlns:p14="http://schemas.microsoft.com/office/powerpoint/2010/main" val="194429821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0AA4D"/>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0A442EDD-CA4D-C4E3-7B19-65A21DB44D53}"/>
              </a:ext>
            </a:extLst>
          </p:cNvPr>
          <p:cNvSpPr/>
          <p:nvPr/>
        </p:nvSpPr>
        <p:spPr>
          <a:xfrm>
            <a:off x="-281354" y="1228975"/>
            <a:ext cx="12784016" cy="5629025"/>
          </a:xfrm>
          <a:custGeom>
            <a:avLst/>
            <a:gdLst>
              <a:gd name="connsiteX0" fmla="*/ 6312039 w 12784016"/>
              <a:gd name="connsiteY0" fmla="*/ 0 h 6666517"/>
              <a:gd name="connsiteX1" fmla="*/ 12604795 w 12784016"/>
              <a:gd name="connsiteY1" fmla="*/ 623892 h 6666517"/>
              <a:gd name="connsiteX2" fmla="*/ 12784016 w 12784016"/>
              <a:gd name="connsiteY2" fmla="*/ 667392 h 6666517"/>
              <a:gd name="connsiteX3" fmla="*/ 12784016 w 12784016"/>
              <a:gd name="connsiteY3" fmla="*/ 6638808 h 6666517"/>
              <a:gd name="connsiteX4" fmla="*/ 12669854 w 12784016"/>
              <a:gd name="connsiteY4" fmla="*/ 6666517 h 6666517"/>
              <a:gd name="connsiteX5" fmla="*/ 0 w 12784016"/>
              <a:gd name="connsiteY5" fmla="*/ 6666517 h 6666517"/>
              <a:gd name="connsiteX6" fmla="*/ 0 w 12784016"/>
              <a:gd name="connsiteY6" fmla="*/ 628573 h 6666517"/>
              <a:gd name="connsiteX7" fmla="*/ 19284 w 12784016"/>
              <a:gd name="connsiteY7" fmla="*/ 623892 h 6666517"/>
              <a:gd name="connsiteX8" fmla="*/ 6312039 w 12784016"/>
              <a:gd name="connsiteY8" fmla="*/ 0 h 666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4016" h="6666517">
                <a:moveTo>
                  <a:pt x="6312039" y="0"/>
                </a:moveTo>
                <a:cubicBezTo>
                  <a:pt x="8643018" y="0"/>
                  <a:pt x="10808491" y="229999"/>
                  <a:pt x="12604795" y="623892"/>
                </a:cubicBezTo>
                <a:lnTo>
                  <a:pt x="12784016" y="667392"/>
                </a:lnTo>
                <a:lnTo>
                  <a:pt x="12784016" y="6638808"/>
                </a:lnTo>
                <a:lnTo>
                  <a:pt x="12669854" y="6666517"/>
                </a:lnTo>
                <a:lnTo>
                  <a:pt x="0" y="6666517"/>
                </a:lnTo>
                <a:lnTo>
                  <a:pt x="0" y="628573"/>
                </a:lnTo>
                <a:lnTo>
                  <a:pt x="19284" y="623892"/>
                </a:lnTo>
                <a:cubicBezTo>
                  <a:pt x="1815587" y="229999"/>
                  <a:pt x="3981061" y="0"/>
                  <a:pt x="6312039"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TextBox 53">
            <a:extLst>
              <a:ext uri="{FF2B5EF4-FFF2-40B4-BE49-F238E27FC236}">
                <a16:creationId xmlns:a16="http://schemas.microsoft.com/office/drawing/2014/main" id="{4E8F0C81-25F5-4688-B96E-E6BAD40081C5}"/>
              </a:ext>
            </a:extLst>
          </p:cNvPr>
          <p:cNvSpPr txBox="1"/>
          <p:nvPr/>
        </p:nvSpPr>
        <p:spPr>
          <a:xfrm>
            <a:off x="275780" y="2469368"/>
            <a:ext cx="37584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03D69"/>
              </a:solidFill>
              <a:effectLst/>
              <a:uLnTx/>
              <a:uFillTx/>
              <a:latin typeface="Gotham Book" pitchFamily="50" charset="0"/>
              <a:ea typeface="+mn-ea"/>
              <a:cs typeface="Gotham Book" pitchFamily="50" charset="0"/>
            </a:endParaRPr>
          </a:p>
        </p:txBody>
      </p:sp>
      <p:sp>
        <p:nvSpPr>
          <p:cNvPr id="3" name="Title 2">
            <a:extLst>
              <a:ext uri="{FF2B5EF4-FFF2-40B4-BE49-F238E27FC236}">
                <a16:creationId xmlns:a16="http://schemas.microsoft.com/office/drawing/2014/main" id="{C5D2B483-7BBD-4C8D-AF3C-C2D7083B5E9D}"/>
              </a:ext>
            </a:extLst>
          </p:cNvPr>
          <p:cNvSpPr>
            <a:spLocks noGrp="1"/>
          </p:cNvSpPr>
          <p:nvPr>
            <p:ph type="title"/>
          </p:nvPr>
        </p:nvSpPr>
        <p:spPr>
          <a:xfrm>
            <a:off x="301657" y="55239"/>
            <a:ext cx="9360000" cy="900000"/>
          </a:xfrm>
        </p:spPr>
        <p:txBody>
          <a:bodyPr>
            <a:normAutofit/>
          </a:bodyPr>
          <a:lstStyle/>
          <a:p>
            <a:r>
              <a:rPr lang="en-AU" sz="2800" dirty="0">
                <a:solidFill>
                  <a:schemeClr val="bg1"/>
                </a:solidFill>
                <a:latin typeface="Gotham-Medium"/>
                <a:cs typeface="Gotham-Medium" pitchFamily="2" charset="0"/>
              </a:rPr>
              <a:t>Out of Home enhances ROI of campaigns</a:t>
            </a:r>
          </a:p>
        </p:txBody>
      </p:sp>
      <p:graphicFrame>
        <p:nvGraphicFramePr>
          <p:cNvPr id="2" name="Chart 1">
            <a:extLst>
              <a:ext uri="{FF2B5EF4-FFF2-40B4-BE49-F238E27FC236}">
                <a16:creationId xmlns:a16="http://schemas.microsoft.com/office/drawing/2014/main" id="{60EEB426-CB79-9942-E9F7-50D9738A77BE}"/>
              </a:ext>
            </a:extLst>
          </p:cNvPr>
          <p:cNvGraphicFramePr>
            <a:graphicFrameLocks/>
          </p:cNvGraphicFramePr>
          <p:nvPr>
            <p:extLst>
              <p:ext uri="{D42A27DB-BD31-4B8C-83A1-F6EECF244321}">
                <p14:modId xmlns:p14="http://schemas.microsoft.com/office/powerpoint/2010/main" val="74493341"/>
              </p:ext>
            </p:extLst>
          </p:nvPr>
        </p:nvGraphicFramePr>
        <p:xfrm>
          <a:off x="301657" y="1664506"/>
          <a:ext cx="11580220" cy="4269569"/>
        </p:xfrm>
        <a:graphic>
          <a:graphicData uri="http://schemas.openxmlformats.org/drawingml/2006/chart">
            <c:chart xmlns:c="http://schemas.openxmlformats.org/drawingml/2006/chart" xmlns:r="http://schemas.openxmlformats.org/officeDocument/2006/relationships" r:id="rId4"/>
          </a:graphicData>
        </a:graphic>
      </p:graphicFrame>
      <p:sp>
        <p:nvSpPr>
          <p:cNvPr id="7" name="Oval 6">
            <a:extLst>
              <a:ext uri="{FF2B5EF4-FFF2-40B4-BE49-F238E27FC236}">
                <a16:creationId xmlns:a16="http://schemas.microsoft.com/office/drawing/2014/main" id="{AF22C9CE-20F8-B3D4-882C-310F7198888C}"/>
              </a:ext>
            </a:extLst>
          </p:cNvPr>
          <p:cNvSpPr/>
          <p:nvPr/>
        </p:nvSpPr>
        <p:spPr>
          <a:xfrm>
            <a:off x="5590699" y="2533252"/>
            <a:ext cx="1002136" cy="986694"/>
          </a:xfrm>
          <a:prstGeom prst="ellipse">
            <a:avLst/>
          </a:prstGeom>
          <a:noFill/>
          <a:ln w="19050" cap="rnd">
            <a:solidFill>
              <a:schemeClr val="accent3">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Medium"/>
              <a:ea typeface="+mn-ea"/>
              <a:cs typeface="+mn-cs"/>
            </a:endParaRPr>
          </a:p>
        </p:txBody>
      </p:sp>
      <p:sp>
        <p:nvSpPr>
          <p:cNvPr id="8" name="Oval 7">
            <a:extLst>
              <a:ext uri="{FF2B5EF4-FFF2-40B4-BE49-F238E27FC236}">
                <a16:creationId xmlns:a16="http://schemas.microsoft.com/office/drawing/2014/main" id="{1A813AF2-CD93-8614-AFBA-507B2F44D73A}"/>
              </a:ext>
            </a:extLst>
          </p:cNvPr>
          <p:cNvSpPr/>
          <p:nvPr/>
        </p:nvSpPr>
        <p:spPr>
          <a:xfrm>
            <a:off x="10103569" y="2836549"/>
            <a:ext cx="1002136" cy="986694"/>
          </a:xfrm>
          <a:prstGeom prst="ellipse">
            <a:avLst/>
          </a:prstGeom>
          <a:noFill/>
          <a:ln w="19050" cap="rnd">
            <a:solidFill>
              <a:schemeClr val="accent3">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Medium"/>
              <a:ea typeface="+mn-ea"/>
              <a:cs typeface="+mn-cs"/>
            </a:endParaRPr>
          </a:p>
        </p:txBody>
      </p:sp>
      <p:sp>
        <p:nvSpPr>
          <p:cNvPr id="5" name="TextBox 4">
            <a:extLst>
              <a:ext uri="{FF2B5EF4-FFF2-40B4-BE49-F238E27FC236}">
                <a16:creationId xmlns:a16="http://schemas.microsoft.com/office/drawing/2014/main" id="{8CAA1BD2-CBCD-CA50-BB36-EDE122C0F320}"/>
              </a:ext>
            </a:extLst>
          </p:cNvPr>
          <p:cNvSpPr txBox="1"/>
          <p:nvPr/>
        </p:nvSpPr>
        <p:spPr>
          <a:xfrm>
            <a:off x="301658" y="6384075"/>
            <a:ext cx="11255168" cy="246221"/>
          </a:xfrm>
          <a:prstGeom prst="rect">
            <a:avLst/>
          </a:prstGeom>
          <a:noFill/>
        </p:spPr>
        <p:txBody>
          <a:bodyPr wrap="square" lIns="91440" tIns="45720" rIns="91440" bIns="45720" rtlCol="0" anchor="t">
            <a:spAutoFit/>
          </a:bodyPr>
          <a:lstStyle>
            <a:defPPr>
              <a:defRPr lang="en-US"/>
            </a:defPPr>
            <a:lvl1pPr marR="0" lvl="0" indent="0" algn="r" fontAlgn="auto">
              <a:lnSpc>
                <a:spcPct val="100000"/>
              </a:lnSpc>
              <a:spcBef>
                <a:spcPts val="0"/>
              </a:spcBef>
              <a:spcAft>
                <a:spcPts val="0"/>
              </a:spcAft>
              <a:buClrTx/>
              <a:buSzTx/>
              <a:buFontTx/>
              <a:buNone/>
              <a:tabLst/>
              <a:defRPr kumimoji="0" sz="1000" b="0" i="0" u="none" strike="noStrike" cap="none" spc="0" normalizeH="0" baseline="0">
                <a:ln>
                  <a:noFill/>
                </a:ln>
                <a:solidFill>
                  <a:srgbClr val="595959"/>
                </a:solidFill>
                <a:effectLst/>
                <a:uLnTx/>
                <a:uFillTx/>
                <a:latin typeface="Gotham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prstClr val="black">
                    <a:lumMod val="50000"/>
                    <a:lumOff val="50000"/>
                  </a:prstClr>
                </a:solidFill>
              </a:rPr>
              <a:t>Analytic Partners; Collected Mix Models from The Leading Edge &amp; Analytic Partners 2002-2018</a:t>
            </a:r>
          </a:p>
        </p:txBody>
      </p:sp>
      <p:sp>
        <p:nvSpPr>
          <p:cNvPr id="4" name="Oval 3">
            <a:extLst>
              <a:ext uri="{FF2B5EF4-FFF2-40B4-BE49-F238E27FC236}">
                <a16:creationId xmlns:a16="http://schemas.microsoft.com/office/drawing/2014/main" id="{1746B188-619E-D6C4-5F6A-7522729E3B14}"/>
              </a:ext>
            </a:extLst>
          </p:cNvPr>
          <p:cNvSpPr/>
          <p:nvPr/>
        </p:nvSpPr>
        <p:spPr>
          <a:xfrm>
            <a:off x="1072546" y="2343202"/>
            <a:ext cx="1002136" cy="986694"/>
          </a:xfrm>
          <a:prstGeom prst="ellipse">
            <a:avLst/>
          </a:prstGeom>
          <a:noFill/>
          <a:ln w="19050" cap="rnd">
            <a:solidFill>
              <a:schemeClr val="accent3">
                <a:lumMod val="5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Medium"/>
              <a:ea typeface="+mn-ea"/>
              <a:cs typeface="+mn-cs"/>
            </a:endParaRPr>
          </a:p>
        </p:txBody>
      </p:sp>
    </p:spTree>
    <p:extLst>
      <p:ext uri="{BB962C8B-B14F-4D97-AF65-F5344CB8AC3E}">
        <p14:creationId xmlns:p14="http://schemas.microsoft.com/office/powerpoint/2010/main" val="190038288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4D45-42CD-42C7-B634-C5A7231BB0F4}"/>
              </a:ext>
            </a:extLst>
          </p:cNvPr>
          <p:cNvSpPr>
            <a:spLocks noGrp="1"/>
          </p:cNvSpPr>
          <p:nvPr>
            <p:ph type="title"/>
          </p:nvPr>
        </p:nvSpPr>
        <p:spPr>
          <a:xfrm>
            <a:off x="703255" y="334012"/>
            <a:ext cx="5749005" cy="1723782"/>
          </a:xfrm>
        </p:spPr>
        <p:txBody>
          <a:bodyPr anchor="t">
            <a:noAutofit/>
          </a:bodyPr>
          <a:lstStyle/>
          <a:p>
            <a:r>
              <a:rPr lang="en-US" sz="2800" dirty="0">
                <a:latin typeface="Gotham-Medium"/>
                <a:cs typeface="Gotham-Medium" pitchFamily="2" charset="0"/>
              </a:rPr>
              <a:t>Digital OOH makes your Tik Tok &amp; Insta content more ‘likeable’</a:t>
            </a:r>
          </a:p>
        </p:txBody>
      </p:sp>
      <p:grpSp>
        <p:nvGrpSpPr>
          <p:cNvPr id="6" name="Group 5">
            <a:extLst>
              <a:ext uri="{FF2B5EF4-FFF2-40B4-BE49-F238E27FC236}">
                <a16:creationId xmlns:a16="http://schemas.microsoft.com/office/drawing/2014/main" id="{818DBF95-2BE5-F041-A61F-A6E0B0665A95}"/>
              </a:ext>
            </a:extLst>
          </p:cNvPr>
          <p:cNvGrpSpPr/>
          <p:nvPr/>
        </p:nvGrpSpPr>
        <p:grpSpPr>
          <a:xfrm>
            <a:off x="493705" y="1676244"/>
            <a:ext cx="4596769" cy="3848157"/>
            <a:chOff x="709764" y="1947601"/>
            <a:chExt cx="4749153" cy="3213534"/>
          </a:xfrm>
        </p:grpSpPr>
        <p:sp>
          <p:nvSpPr>
            <p:cNvPr id="7" name="TextBox 6">
              <a:extLst>
                <a:ext uri="{FF2B5EF4-FFF2-40B4-BE49-F238E27FC236}">
                  <a16:creationId xmlns:a16="http://schemas.microsoft.com/office/drawing/2014/main" id="{AB162BC3-A491-9574-9460-1368867B428A}"/>
                </a:ext>
              </a:extLst>
            </p:cNvPr>
            <p:cNvSpPr txBox="1"/>
            <p:nvPr/>
          </p:nvSpPr>
          <p:spPr>
            <a:xfrm>
              <a:off x="709764" y="1947601"/>
              <a:ext cx="4749153" cy="2133258"/>
            </a:xfrm>
            <a:prstGeom prst="rect">
              <a:avLst/>
            </a:prstGeom>
            <a:noFill/>
          </p:spPr>
          <p:txBody>
            <a:bodyPr wrap="square" rtlCol="0">
              <a:spAutoFit/>
            </a:bodyPr>
            <a:lstStyle/>
            <a:p>
              <a:pPr algn="ctr"/>
              <a:r>
                <a:rPr lang="en-AU" sz="16000" dirty="0">
                  <a:solidFill>
                    <a:schemeClr val="accent2"/>
                  </a:solidFill>
                  <a:latin typeface="Gotham Bold" pitchFamily="50" charset="0"/>
                  <a:cs typeface="Gotham Bold" pitchFamily="50" charset="0"/>
                </a:rPr>
                <a:t>87%</a:t>
              </a:r>
              <a:endParaRPr lang="en-AU" sz="8800" dirty="0">
                <a:solidFill>
                  <a:schemeClr val="accent2"/>
                </a:solidFill>
                <a:latin typeface="Gotham Bold" pitchFamily="50" charset="0"/>
                <a:cs typeface="Gotham Bold" pitchFamily="50" charset="0"/>
              </a:endParaRPr>
            </a:p>
          </p:txBody>
        </p:sp>
        <p:sp>
          <p:nvSpPr>
            <p:cNvPr id="8" name="TextBox 7">
              <a:extLst>
                <a:ext uri="{FF2B5EF4-FFF2-40B4-BE49-F238E27FC236}">
                  <a16:creationId xmlns:a16="http://schemas.microsoft.com/office/drawing/2014/main" id="{7BE66E75-542A-3C68-7BAC-2EF7C8DDF530}"/>
                </a:ext>
              </a:extLst>
            </p:cNvPr>
            <p:cNvSpPr txBox="1"/>
            <p:nvPr/>
          </p:nvSpPr>
          <p:spPr>
            <a:xfrm>
              <a:off x="952255" y="3798933"/>
              <a:ext cx="4264171" cy="1362202"/>
            </a:xfrm>
            <a:prstGeom prst="rect">
              <a:avLst/>
            </a:prstGeom>
            <a:noFill/>
          </p:spPr>
          <p:txBody>
            <a:bodyPr wrap="square" lIns="91440" tIns="45720" rIns="91440" bIns="45720" rtlCol="0" anchor="t">
              <a:spAutoFit/>
            </a:bodyPr>
            <a:lstStyle/>
            <a:p>
              <a:r>
                <a:rPr lang="en-US" sz="2000" dirty="0">
                  <a:effectLst/>
                  <a:latin typeface="Gotham Book" pitchFamily="50" charset="0"/>
                  <a:ea typeface="Times New Roman" panose="02020603050405020304" pitchFamily="18" charset="0"/>
                  <a:cs typeface="Gotham Book" pitchFamily="50" charset="0"/>
                </a:rPr>
                <a:t>A Neuro-Insights UK study revealed an 87 per cent increase in approach* when </a:t>
              </a:r>
              <a:r>
                <a:rPr lang="en-US" sz="2000" dirty="0" err="1">
                  <a:effectLst/>
                  <a:latin typeface="Gotham Book" pitchFamily="50" charset="0"/>
                  <a:ea typeface="Times New Roman" panose="02020603050405020304" pitchFamily="18" charset="0"/>
                  <a:cs typeface="Gotham Book" pitchFamily="50" charset="0"/>
                </a:rPr>
                <a:t>DOOH</a:t>
              </a:r>
              <a:r>
                <a:rPr lang="en-US" sz="2000" dirty="0">
                  <a:effectLst/>
                  <a:latin typeface="Gotham Book" pitchFamily="50" charset="0"/>
                  <a:ea typeface="Times New Roman" panose="02020603050405020304" pitchFamily="18" charset="0"/>
                  <a:cs typeface="Gotham Book" pitchFamily="50" charset="0"/>
                </a:rPr>
                <a:t> was used to prime a social media brand post.</a:t>
              </a:r>
              <a:endParaRPr lang="en-AU" sz="2000" dirty="0">
                <a:solidFill>
                  <a:schemeClr val="tx2">
                    <a:lumMod val="75000"/>
                  </a:schemeClr>
                </a:solidFill>
                <a:highlight>
                  <a:srgbClr val="FFFF00"/>
                </a:highlight>
                <a:latin typeface="Gotham Book" pitchFamily="50" charset="0"/>
                <a:cs typeface="Gotham Book" pitchFamily="50" charset="0"/>
              </a:endParaRPr>
            </a:p>
          </p:txBody>
        </p:sp>
      </p:grpSp>
      <p:sp>
        <p:nvSpPr>
          <p:cNvPr id="3" name="TextBox 2">
            <a:extLst>
              <a:ext uri="{FF2B5EF4-FFF2-40B4-BE49-F238E27FC236}">
                <a16:creationId xmlns:a16="http://schemas.microsoft.com/office/drawing/2014/main" id="{39E5C84B-A5F9-52AD-C3CC-E2CF12E0D79C}"/>
              </a:ext>
            </a:extLst>
          </p:cNvPr>
          <p:cNvSpPr txBox="1"/>
          <p:nvPr/>
        </p:nvSpPr>
        <p:spPr>
          <a:xfrm>
            <a:off x="414779" y="5819412"/>
            <a:ext cx="4966704" cy="86177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000" dirty="0">
                <a:solidFill>
                  <a:prstClr val="black">
                    <a:lumMod val="50000"/>
                    <a:lumOff val="50000"/>
                  </a:prstClr>
                </a:solidFill>
                <a:latin typeface="Gotham Medium"/>
              </a:rPr>
              <a:t>*Making the advertising more likeable and welcoming.</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000" dirty="0">
              <a:solidFill>
                <a:prstClr val="black">
                  <a:lumMod val="50000"/>
                  <a:lumOff val="50000"/>
                </a:prstClr>
              </a:solidFill>
              <a:latin typeface="Gotham Medium"/>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000" dirty="0">
                <a:solidFill>
                  <a:prstClr val="black">
                    <a:lumMod val="50000"/>
                    <a:lumOff val="50000"/>
                  </a:prstClr>
                </a:solidFill>
                <a:latin typeface="Gotham Medium"/>
              </a:rPr>
              <a:t>Neuro-Insights UK: Establishing the influence of digital out-of-home in building effective social media campaigns; May 2023 commissioned by Ocean Outdoor.</a:t>
            </a:r>
          </a:p>
        </p:txBody>
      </p:sp>
      <p:pic>
        <p:nvPicPr>
          <p:cNvPr id="5" name="Picture 4">
            <a:extLst>
              <a:ext uri="{FF2B5EF4-FFF2-40B4-BE49-F238E27FC236}">
                <a16:creationId xmlns:a16="http://schemas.microsoft.com/office/drawing/2014/main" id="{EAC61558-CE3E-1F4D-40A6-95D5D79C932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52260" y="1345662"/>
            <a:ext cx="6451615" cy="6451615"/>
          </a:xfrm>
          <a:prstGeom prst="ellipse">
            <a:avLst/>
          </a:prstGeom>
          <a:ln w="990600">
            <a:solidFill>
              <a:srgbClr val="20AA4D"/>
            </a:solidFill>
          </a:ln>
        </p:spPr>
      </p:pic>
    </p:spTree>
    <p:custDataLst>
      <p:tags r:id="rId1"/>
    </p:custDataLst>
    <p:extLst>
      <p:ext uri="{BB962C8B-B14F-4D97-AF65-F5344CB8AC3E}">
        <p14:creationId xmlns:p14="http://schemas.microsoft.com/office/powerpoint/2010/main" val="4101283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4D45-42CD-42C7-B634-C5A7231BB0F4}"/>
              </a:ext>
            </a:extLst>
          </p:cNvPr>
          <p:cNvSpPr>
            <a:spLocks noGrp="1"/>
          </p:cNvSpPr>
          <p:nvPr>
            <p:ph type="title"/>
          </p:nvPr>
        </p:nvSpPr>
        <p:spPr>
          <a:xfrm>
            <a:off x="6798481" y="432139"/>
            <a:ext cx="5442408" cy="1051728"/>
          </a:xfrm>
        </p:spPr>
        <p:txBody>
          <a:bodyPr anchor="t">
            <a:noAutofit/>
          </a:bodyPr>
          <a:lstStyle/>
          <a:p>
            <a:r>
              <a:rPr lang="en-US" sz="2800" dirty="0">
                <a:latin typeface="Gotham-Medium"/>
                <a:cs typeface="Gotham-Medium" pitchFamily="2" charset="0"/>
              </a:rPr>
              <a:t>Frequent Flyers notice airport advertising </a:t>
            </a:r>
          </a:p>
        </p:txBody>
      </p:sp>
      <p:grpSp>
        <p:nvGrpSpPr>
          <p:cNvPr id="6" name="Group 5">
            <a:extLst>
              <a:ext uri="{FF2B5EF4-FFF2-40B4-BE49-F238E27FC236}">
                <a16:creationId xmlns:a16="http://schemas.microsoft.com/office/drawing/2014/main" id="{818DBF95-2BE5-F041-A61F-A6E0B0665A95}"/>
              </a:ext>
            </a:extLst>
          </p:cNvPr>
          <p:cNvGrpSpPr/>
          <p:nvPr/>
        </p:nvGrpSpPr>
        <p:grpSpPr>
          <a:xfrm>
            <a:off x="7092468" y="2057794"/>
            <a:ext cx="4596769" cy="2924828"/>
            <a:chOff x="709764" y="1947601"/>
            <a:chExt cx="4749153" cy="2442476"/>
          </a:xfrm>
        </p:grpSpPr>
        <p:sp>
          <p:nvSpPr>
            <p:cNvPr id="7" name="TextBox 6">
              <a:extLst>
                <a:ext uri="{FF2B5EF4-FFF2-40B4-BE49-F238E27FC236}">
                  <a16:creationId xmlns:a16="http://schemas.microsoft.com/office/drawing/2014/main" id="{AB162BC3-A491-9574-9460-1368867B428A}"/>
                </a:ext>
              </a:extLst>
            </p:cNvPr>
            <p:cNvSpPr txBox="1"/>
            <p:nvPr/>
          </p:nvSpPr>
          <p:spPr>
            <a:xfrm>
              <a:off x="709764" y="1947601"/>
              <a:ext cx="4749153" cy="2133258"/>
            </a:xfrm>
            <a:prstGeom prst="rect">
              <a:avLst/>
            </a:prstGeom>
            <a:noFill/>
          </p:spPr>
          <p:txBody>
            <a:bodyPr wrap="square" rtlCol="0">
              <a:spAutoFit/>
            </a:bodyPr>
            <a:lstStyle/>
            <a:p>
              <a:pPr algn="ctr"/>
              <a:r>
                <a:rPr lang="en-AU" sz="16000" dirty="0">
                  <a:solidFill>
                    <a:schemeClr val="accent2"/>
                  </a:solidFill>
                  <a:latin typeface="Gotham Bold" pitchFamily="50" charset="0"/>
                  <a:cs typeface="Gotham Bold" pitchFamily="50" charset="0"/>
                </a:rPr>
                <a:t>83%</a:t>
              </a:r>
              <a:endParaRPr lang="en-AU" sz="8800" dirty="0">
                <a:solidFill>
                  <a:schemeClr val="accent2"/>
                </a:solidFill>
                <a:latin typeface="Gotham Bold" pitchFamily="50" charset="0"/>
                <a:cs typeface="Gotham Bold" pitchFamily="50" charset="0"/>
              </a:endParaRPr>
            </a:p>
          </p:txBody>
        </p:sp>
        <p:sp>
          <p:nvSpPr>
            <p:cNvPr id="8" name="TextBox 7">
              <a:extLst>
                <a:ext uri="{FF2B5EF4-FFF2-40B4-BE49-F238E27FC236}">
                  <a16:creationId xmlns:a16="http://schemas.microsoft.com/office/drawing/2014/main" id="{7BE66E75-542A-3C68-7BAC-2EF7C8DDF530}"/>
                </a:ext>
              </a:extLst>
            </p:cNvPr>
            <p:cNvSpPr txBox="1"/>
            <p:nvPr/>
          </p:nvSpPr>
          <p:spPr>
            <a:xfrm>
              <a:off x="952255" y="3798933"/>
              <a:ext cx="4264171" cy="591144"/>
            </a:xfrm>
            <a:prstGeom prst="rect">
              <a:avLst/>
            </a:prstGeom>
            <a:noFill/>
          </p:spPr>
          <p:txBody>
            <a:bodyPr wrap="square" lIns="91440" tIns="45720" rIns="91440" bIns="45720" rtlCol="0" anchor="t">
              <a:spAutoFit/>
            </a:bodyPr>
            <a:lstStyle/>
            <a:p>
              <a:r>
                <a:rPr lang="en-US" sz="2000" dirty="0">
                  <a:effectLst/>
                  <a:latin typeface="Gotham Book" pitchFamily="50" charset="0"/>
                  <a:ea typeface="Times New Roman" panose="02020603050405020304" pitchFamily="18" charset="0"/>
                  <a:cs typeface="Gotham Book" pitchFamily="50" charset="0"/>
                </a:rPr>
                <a:t>of Frequent Flyers notice airport advertising.</a:t>
              </a:r>
              <a:endParaRPr lang="en-AU" sz="1800" dirty="0">
                <a:solidFill>
                  <a:schemeClr val="tx2">
                    <a:lumMod val="75000"/>
                  </a:schemeClr>
                </a:solidFill>
                <a:highlight>
                  <a:srgbClr val="FFFF00"/>
                </a:highlight>
                <a:latin typeface="Gotham Book" pitchFamily="50" charset="0"/>
                <a:cs typeface="Gotham Book" pitchFamily="50" charset="0"/>
              </a:endParaRPr>
            </a:p>
          </p:txBody>
        </p:sp>
      </p:grpSp>
      <p:sp>
        <p:nvSpPr>
          <p:cNvPr id="3" name="TextBox 2">
            <a:extLst>
              <a:ext uri="{FF2B5EF4-FFF2-40B4-BE49-F238E27FC236}">
                <a16:creationId xmlns:a16="http://schemas.microsoft.com/office/drawing/2014/main" id="{39E5C84B-A5F9-52AD-C3CC-E2CF12E0D79C}"/>
              </a:ext>
            </a:extLst>
          </p:cNvPr>
          <p:cNvSpPr txBox="1"/>
          <p:nvPr/>
        </p:nvSpPr>
        <p:spPr>
          <a:xfrm>
            <a:off x="6798481" y="6149350"/>
            <a:ext cx="5184741" cy="55399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000" dirty="0">
                <a:solidFill>
                  <a:prstClr val="black">
                    <a:lumMod val="50000"/>
                    <a:lumOff val="50000"/>
                  </a:prstClr>
                </a:solidFill>
                <a:latin typeface="Gotham Medium"/>
              </a:rPr>
              <a:t>Nielsen Study Reaffirms: Airport Advertising is Highly Effective &amp; Drives Frequent Flyers to Act After Ad Exposure; 01/05/2023 commissioned by Clear Channel Outdoor. </a:t>
            </a:r>
          </a:p>
        </p:txBody>
      </p:sp>
      <p:pic>
        <p:nvPicPr>
          <p:cNvPr id="5" name="Picture 4">
            <a:extLst>
              <a:ext uri="{FF2B5EF4-FFF2-40B4-BE49-F238E27FC236}">
                <a16:creationId xmlns:a16="http://schemas.microsoft.com/office/drawing/2014/main" id="{EAC61558-CE3E-1F4D-40A6-95D5D79C932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38974" y="1386530"/>
            <a:ext cx="6451615" cy="6451615"/>
          </a:xfrm>
          <a:prstGeom prst="ellipse">
            <a:avLst/>
          </a:prstGeom>
          <a:ln w="990600">
            <a:solidFill>
              <a:srgbClr val="20AA4D"/>
            </a:solidFill>
          </a:ln>
        </p:spPr>
      </p:pic>
    </p:spTree>
    <p:custDataLst>
      <p:tags r:id="rId1"/>
    </p:custDataLst>
    <p:extLst>
      <p:ext uri="{BB962C8B-B14F-4D97-AF65-F5344CB8AC3E}">
        <p14:creationId xmlns:p14="http://schemas.microsoft.com/office/powerpoint/2010/main" val="551401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4B4C7F4-BFE7-FE28-C89E-5A7830BD46A3}"/>
              </a:ext>
            </a:extLst>
          </p:cNvPr>
          <p:cNvSpPr txBox="1">
            <a:spLocks/>
          </p:cNvSpPr>
          <p:nvPr/>
        </p:nvSpPr>
        <p:spPr>
          <a:xfrm>
            <a:off x="695325" y="333375"/>
            <a:ext cx="5400675" cy="3232129"/>
          </a:xfrm>
          <a:prstGeom prst="rect">
            <a:avLst/>
          </a:prstGeom>
        </p:spPr>
        <p:txBody>
          <a:bodyPr vert="horz" lIns="0" tIns="0" rIns="0" bIns="0" rtlCol="0" anchor="t">
            <a:noAutofit/>
          </a:bodyPr>
          <a:lstStyle>
            <a:lvl1pPr algn="l" defTabSz="914400" rtl="0" eaLnBrk="1" latinLnBrk="0" hangingPunct="1">
              <a:lnSpc>
                <a:spcPct val="110000"/>
              </a:lnSpc>
              <a:spcBef>
                <a:spcPct val="0"/>
              </a:spcBef>
              <a:buNone/>
              <a:defRPr sz="3200" b="1" i="0" kern="1200">
                <a:solidFill>
                  <a:schemeClr val="accent2"/>
                </a:solidFill>
                <a:latin typeface="Gotham Bold" panose="02000604030000020004" pitchFamily="2" charset="0"/>
                <a:ea typeface="+mj-ea"/>
                <a:cs typeface="+mj-cs"/>
              </a:defRPr>
            </a:lvl1pPr>
          </a:lstStyle>
          <a:p>
            <a:r>
              <a:rPr lang="en-AU" sz="2800" dirty="0">
                <a:latin typeface="Gotham-Medium"/>
                <a:cs typeface="Gotham-Medium" pitchFamily="2" charset="0"/>
              </a:rPr>
              <a:t>People pay more attention to channels they like</a:t>
            </a:r>
          </a:p>
        </p:txBody>
      </p:sp>
      <p:grpSp>
        <p:nvGrpSpPr>
          <p:cNvPr id="4" name="Group 3">
            <a:extLst>
              <a:ext uri="{FF2B5EF4-FFF2-40B4-BE49-F238E27FC236}">
                <a16:creationId xmlns:a16="http://schemas.microsoft.com/office/drawing/2014/main" id="{E2C3B05F-9097-B300-37BB-2F48C2C83525}"/>
              </a:ext>
            </a:extLst>
          </p:cNvPr>
          <p:cNvGrpSpPr/>
          <p:nvPr/>
        </p:nvGrpSpPr>
        <p:grpSpPr>
          <a:xfrm>
            <a:off x="394169" y="1854436"/>
            <a:ext cx="5538817" cy="3606734"/>
            <a:chOff x="-1776038" y="1468845"/>
            <a:chExt cx="7766164" cy="3606734"/>
          </a:xfrm>
        </p:grpSpPr>
        <p:sp>
          <p:nvSpPr>
            <p:cNvPr id="5" name="TextBox 4">
              <a:extLst>
                <a:ext uri="{FF2B5EF4-FFF2-40B4-BE49-F238E27FC236}">
                  <a16:creationId xmlns:a16="http://schemas.microsoft.com/office/drawing/2014/main" id="{714C2846-71A6-9DDE-9951-0A73FBECB6F5}"/>
                </a:ext>
              </a:extLst>
            </p:cNvPr>
            <p:cNvSpPr txBox="1"/>
            <p:nvPr/>
          </p:nvSpPr>
          <p:spPr>
            <a:xfrm>
              <a:off x="-1776038" y="1468845"/>
              <a:ext cx="7497623" cy="2554545"/>
            </a:xfrm>
            <a:prstGeom prst="rect">
              <a:avLst/>
            </a:prstGeom>
            <a:noFill/>
          </p:spPr>
          <p:txBody>
            <a:bodyPr wrap="square" rtlCol="0">
              <a:spAutoFit/>
            </a:bodyPr>
            <a:lstStyle/>
            <a:p>
              <a:pPr algn="ctr"/>
              <a:r>
                <a:rPr lang="en-AU" sz="16000" dirty="0">
                  <a:solidFill>
                    <a:schemeClr val="accent2"/>
                  </a:solidFill>
                  <a:latin typeface="Gotham Bold" pitchFamily="50" charset="0"/>
                  <a:cs typeface="Gotham Bold" pitchFamily="50" charset="0"/>
                </a:rPr>
                <a:t>90%</a:t>
              </a:r>
            </a:p>
          </p:txBody>
        </p:sp>
        <p:sp>
          <p:nvSpPr>
            <p:cNvPr id="6" name="TextBox 5">
              <a:extLst>
                <a:ext uri="{FF2B5EF4-FFF2-40B4-BE49-F238E27FC236}">
                  <a16:creationId xmlns:a16="http://schemas.microsoft.com/office/drawing/2014/main" id="{E780F53B-1CCA-2349-6C2C-E4E4A89B6E2A}"/>
                </a:ext>
              </a:extLst>
            </p:cNvPr>
            <p:cNvSpPr txBox="1"/>
            <p:nvPr/>
          </p:nvSpPr>
          <p:spPr>
            <a:xfrm>
              <a:off x="-1353777" y="3752140"/>
              <a:ext cx="7343903" cy="1323439"/>
            </a:xfrm>
            <a:prstGeom prst="rect">
              <a:avLst/>
            </a:prstGeom>
            <a:noFill/>
          </p:spPr>
          <p:txBody>
            <a:bodyPr wrap="square" lIns="91440" tIns="45720" rIns="91440" bIns="45720" rtlCol="0" anchor="t">
              <a:spAutoFit/>
            </a:bodyPr>
            <a:lstStyle/>
            <a:p>
              <a:r>
                <a:rPr lang="en-US" sz="2000" dirty="0">
                  <a:latin typeface="Gotham Book" pitchFamily="50" charset="0"/>
                  <a:ea typeface="Times New Roman" panose="02020603050405020304" pitchFamily="18" charset="0"/>
                  <a:cs typeface="Gotham Book" pitchFamily="50" charset="0"/>
                </a:rPr>
                <a:t>There is a 90% correlation between media channels that consumers claim capture their attention and those in which they prefer seeing advertising. </a:t>
              </a:r>
              <a:endParaRPr lang="en-AU" sz="2000" dirty="0">
                <a:solidFill>
                  <a:schemeClr val="tx2">
                    <a:lumMod val="75000"/>
                  </a:schemeClr>
                </a:solidFill>
                <a:highlight>
                  <a:srgbClr val="FFFF00"/>
                </a:highlight>
                <a:latin typeface="Gotham Book" pitchFamily="50" charset="0"/>
                <a:cs typeface="Gotham Book" pitchFamily="50" charset="0"/>
              </a:endParaRPr>
            </a:p>
          </p:txBody>
        </p:sp>
      </p:grpSp>
      <p:sp>
        <p:nvSpPr>
          <p:cNvPr id="2" name="TextBox 1">
            <a:extLst>
              <a:ext uri="{FF2B5EF4-FFF2-40B4-BE49-F238E27FC236}">
                <a16:creationId xmlns:a16="http://schemas.microsoft.com/office/drawing/2014/main" id="{6F499A27-F808-F286-CAAF-385DA725E216}"/>
              </a:ext>
            </a:extLst>
          </p:cNvPr>
          <p:cNvSpPr txBox="1"/>
          <p:nvPr/>
        </p:nvSpPr>
        <p:spPr>
          <a:xfrm>
            <a:off x="695325" y="6401514"/>
            <a:ext cx="4744982" cy="246221"/>
          </a:xfrm>
          <a:prstGeom prst="rect">
            <a:avLst/>
          </a:prstGeom>
          <a:noFill/>
        </p:spPr>
        <p:txBody>
          <a:bodyPr wrap="square" rtlCol="0">
            <a:spAutoFit/>
          </a:bodyPr>
          <a:lstStyle/>
          <a:p>
            <a:r>
              <a:rPr lang="en-US" sz="1000" b="1" dirty="0">
                <a:latin typeface="Gotham Medium" pitchFamily="50" charset="0"/>
                <a:cs typeface="Gotham Medium" pitchFamily="50" charset="0"/>
                <a:hlinkClick r:id="rId3"/>
              </a:rPr>
              <a:t>Kantar: Media Reactions 2023 Braving the battleground</a:t>
            </a:r>
            <a:endParaRPr lang="en-AU" sz="1000" b="1" dirty="0">
              <a:latin typeface="Gotham Medium" pitchFamily="50" charset="0"/>
              <a:cs typeface="Gotham Medium" pitchFamily="50" charset="0"/>
            </a:endParaRPr>
          </a:p>
        </p:txBody>
      </p:sp>
      <p:grpSp>
        <p:nvGrpSpPr>
          <p:cNvPr id="9" name="Group 8">
            <a:extLst>
              <a:ext uri="{FF2B5EF4-FFF2-40B4-BE49-F238E27FC236}">
                <a16:creationId xmlns:a16="http://schemas.microsoft.com/office/drawing/2014/main" id="{999B3F1A-6DEB-F2F0-DBE5-E961D8DE7523}"/>
              </a:ext>
            </a:extLst>
          </p:cNvPr>
          <p:cNvGrpSpPr>
            <a:grpSpLocks noGrp="1" noUngrp="1" noRot="1" noMove="1" noResize="1"/>
          </p:cNvGrpSpPr>
          <p:nvPr/>
        </p:nvGrpSpPr>
        <p:grpSpPr>
          <a:xfrm>
            <a:off x="7155194" y="-1237964"/>
            <a:ext cx="6454203" cy="6454203"/>
            <a:chOff x="7155194" y="-1237964"/>
            <a:chExt cx="6454203" cy="6454203"/>
          </a:xfrm>
        </p:grpSpPr>
        <p:pic>
          <p:nvPicPr>
            <p:cNvPr id="7" name="Picture 6">
              <a:extLst>
                <a:ext uri="{FF2B5EF4-FFF2-40B4-BE49-F238E27FC236}">
                  <a16:creationId xmlns:a16="http://schemas.microsoft.com/office/drawing/2014/main" id="{BB0F7829-2FCE-7AEB-3B42-42408CF2FA93}"/>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7155194" y="-1237964"/>
              <a:ext cx="6454203" cy="6454203"/>
            </a:xfrm>
            <a:prstGeom prst="ellipse">
              <a:avLst/>
            </a:prstGeom>
            <a:ln w="952500">
              <a:solidFill>
                <a:srgbClr val="20AA4D"/>
              </a:solidFill>
            </a:ln>
          </p:spPr>
        </p:pic>
        <p:sp>
          <p:nvSpPr>
            <p:cNvPr id="8" name="Rectangle 7">
              <a:extLst>
                <a:ext uri="{FF2B5EF4-FFF2-40B4-BE49-F238E27FC236}">
                  <a16:creationId xmlns:a16="http://schemas.microsoft.com/office/drawing/2014/main" id="{F735BA75-DA5C-4635-C0E9-FEC4162BEB45}"/>
                </a:ext>
              </a:extLst>
            </p:cNvPr>
            <p:cNvSpPr>
              <a:spLocks noGrp="1" noRot="1" noMove="1" noResize="1" noEditPoints="1" noAdjustHandles="1" noChangeArrowheads="1" noChangeShapeType="1"/>
            </p:cNvSpPr>
            <p:nvPr/>
          </p:nvSpPr>
          <p:spPr>
            <a:xfrm>
              <a:off x="12344400" y="3565504"/>
              <a:ext cx="720436" cy="11980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40134706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MA slides - basic Full expression logo">
  <a:themeElements>
    <a:clrScheme name="OMA Colours">
      <a:dk1>
        <a:srgbClr val="000000"/>
      </a:dk1>
      <a:lt1>
        <a:srgbClr val="FFFFFF"/>
      </a:lt1>
      <a:dk2>
        <a:srgbClr val="55504C"/>
      </a:dk2>
      <a:lt2>
        <a:srgbClr val="DCD9B6"/>
      </a:lt2>
      <a:accent1>
        <a:srgbClr val="28BFD7"/>
      </a:accent1>
      <a:accent2>
        <a:srgbClr val="27AC4E"/>
      </a:accent2>
      <a:accent3>
        <a:srgbClr val="F05523"/>
      </a:accent3>
      <a:accent4>
        <a:srgbClr val="EE59A0"/>
      </a:accent4>
      <a:accent5>
        <a:srgbClr val="D22229"/>
      </a:accent5>
      <a:accent6>
        <a:srgbClr val="440146"/>
      </a:accent6>
      <a:hlink>
        <a:srgbClr val="063C68"/>
      </a:hlink>
      <a:folHlink>
        <a:srgbClr val="5550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A_Template_v4" id="{A560E57B-FE9A-BE47-8DE7-DD05872249A9}" vid="{E7410C1A-13D2-5E41-BA3F-2D2C683BA6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MA Colours">
    <a:dk1>
      <a:srgbClr val="000000"/>
    </a:dk1>
    <a:lt1>
      <a:srgbClr val="FFFFFF"/>
    </a:lt1>
    <a:dk2>
      <a:srgbClr val="55504C"/>
    </a:dk2>
    <a:lt2>
      <a:srgbClr val="DCD9B6"/>
    </a:lt2>
    <a:accent1>
      <a:srgbClr val="28BFD7"/>
    </a:accent1>
    <a:accent2>
      <a:srgbClr val="27AC4E"/>
    </a:accent2>
    <a:accent3>
      <a:srgbClr val="F05523"/>
    </a:accent3>
    <a:accent4>
      <a:srgbClr val="EE59A0"/>
    </a:accent4>
    <a:accent5>
      <a:srgbClr val="D22229"/>
    </a:accent5>
    <a:accent6>
      <a:srgbClr val="440146"/>
    </a:accent6>
    <a:hlink>
      <a:srgbClr val="063C68"/>
    </a:hlink>
    <a:folHlink>
      <a:srgbClr val="55504C"/>
    </a:folHlink>
  </a:clrScheme>
</a:themeOverride>
</file>

<file path=ppt/theme/themeOverride2.xml><?xml version="1.0" encoding="utf-8"?>
<a:themeOverride xmlns:a="http://schemas.openxmlformats.org/drawingml/2006/main">
  <a:clrScheme name="OMA Colours">
    <a:dk1>
      <a:srgbClr val="000000"/>
    </a:dk1>
    <a:lt1>
      <a:srgbClr val="FFFFFF"/>
    </a:lt1>
    <a:dk2>
      <a:srgbClr val="55504C"/>
    </a:dk2>
    <a:lt2>
      <a:srgbClr val="DCD9B6"/>
    </a:lt2>
    <a:accent1>
      <a:srgbClr val="28BFD7"/>
    </a:accent1>
    <a:accent2>
      <a:srgbClr val="27AC4E"/>
    </a:accent2>
    <a:accent3>
      <a:srgbClr val="F05523"/>
    </a:accent3>
    <a:accent4>
      <a:srgbClr val="EE59A0"/>
    </a:accent4>
    <a:accent5>
      <a:srgbClr val="D22229"/>
    </a:accent5>
    <a:accent6>
      <a:srgbClr val="440146"/>
    </a:accent6>
    <a:hlink>
      <a:srgbClr val="063C68"/>
    </a:hlink>
    <a:folHlink>
      <a:srgbClr val="55504C"/>
    </a:folHlink>
  </a:clrScheme>
</a:themeOverride>
</file>

<file path=ppt/theme/themeOverride3.xml><?xml version="1.0" encoding="utf-8"?>
<a:themeOverride xmlns:a="http://schemas.openxmlformats.org/drawingml/2006/main">
  <a:clrScheme name="OMA Colours">
    <a:dk1>
      <a:srgbClr val="000000"/>
    </a:dk1>
    <a:lt1>
      <a:srgbClr val="FFFFFF"/>
    </a:lt1>
    <a:dk2>
      <a:srgbClr val="55504C"/>
    </a:dk2>
    <a:lt2>
      <a:srgbClr val="DCD9B6"/>
    </a:lt2>
    <a:accent1>
      <a:srgbClr val="28BFD7"/>
    </a:accent1>
    <a:accent2>
      <a:srgbClr val="27AC4E"/>
    </a:accent2>
    <a:accent3>
      <a:srgbClr val="F05523"/>
    </a:accent3>
    <a:accent4>
      <a:srgbClr val="EE59A0"/>
    </a:accent4>
    <a:accent5>
      <a:srgbClr val="D22229"/>
    </a:accent5>
    <a:accent6>
      <a:srgbClr val="440146"/>
    </a:accent6>
    <a:hlink>
      <a:srgbClr val="063C68"/>
    </a:hlink>
    <a:folHlink>
      <a:srgbClr val="55504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F473D043456144BF929F0E95F448E8" ma:contentTypeVersion="20" ma:contentTypeDescription="Create a new document." ma:contentTypeScope="" ma:versionID="6783508f44a25999c6563dde7a8c182c">
  <xsd:schema xmlns:xsd="http://www.w3.org/2001/XMLSchema" xmlns:xs="http://www.w3.org/2001/XMLSchema" xmlns:p="http://schemas.microsoft.com/office/2006/metadata/properties" xmlns:ns2="42c3954e-35a4-4de2-b5da-b6ff06a13f44" xmlns:ns3="d031af82-cd7e-4faa-8cfe-eb022cee2fe2" targetNamespace="http://schemas.microsoft.com/office/2006/metadata/properties" ma:root="true" ma:fieldsID="8b6665d2528df83368540559cb9f306c" ns2:_="" ns3:_="">
    <xsd:import namespace="42c3954e-35a4-4de2-b5da-b6ff06a13f44"/>
    <xsd:import namespace="d031af82-cd7e-4faa-8cfe-eb022cee2f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charmaine" minOccurs="0"/>
                <xsd:element ref="ns2:charmaine0" minOccurs="0"/>
                <xsd:element ref="ns2:Charmaine1"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c3954e-35a4-4de2-b5da-b6ff06a13f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charmaine" ma:index="21" nillable="true" ma:displayName="charmaine " ma:description="will need to be packaged with the short one" ma:format="Dropdown" ma:internalName="charmaine">
      <xsd:simpleType>
        <xsd:restriction base="dms:Text">
          <xsd:maxLength value="255"/>
        </xsd:restriction>
      </xsd:simpleType>
    </xsd:element>
    <xsd:element name="charmaine0" ma:index="22" nillable="true" ma:displayName="charmaine" ma:description="one minute version doesn't end well very jerky repetititve end " ma:format="Dropdown" ma:internalName="charmaine0">
      <xsd:simpleType>
        <xsd:restriction base="dms:Text">
          <xsd:maxLength value="255"/>
        </xsd:restriction>
      </xsd:simpleType>
    </xsd:element>
    <xsd:element name="Charmaine1" ma:index="23" nillable="true" ma:displayName="Charmaine" ma:description="comparison starts off with the chart as the still before the video" ma:format="Dropdown" ma:internalName="Charmaine1">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a25dd99-3a2c-474f-b279-3a351963df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31af82-cd7e-4faa-8cfe-eb022cee2fe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f6a9cd03-daa5-4438-9ab1-f509223024a6}" ma:internalName="TaxCatchAll" ma:showField="CatchAllData" ma:web="d031af82-cd7e-4faa-8cfe-eb022cee2f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harmaine1 xmlns="42c3954e-35a4-4de2-b5da-b6ff06a13f44" xsi:nil="true"/>
    <charmaine xmlns="42c3954e-35a4-4de2-b5da-b6ff06a13f44" xsi:nil="true"/>
    <charmaine0 xmlns="42c3954e-35a4-4de2-b5da-b6ff06a13f44" xsi:nil="true"/>
    <TaxCatchAll xmlns="d031af82-cd7e-4faa-8cfe-eb022cee2fe2" xsi:nil="true"/>
    <lcf76f155ced4ddcb4097134ff3c332f xmlns="42c3954e-35a4-4de2-b5da-b6ff06a13f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6C241AF-60A8-4393-B800-8FBA049E718F}">
  <ds:schemaRefs>
    <ds:schemaRef ds:uri="http://schemas.microsoft.com/sharepoint/v3/contenttype/forms"/>
  </ds:schemaRefs>
</ds:datastoreItem>
</file>

<file path=customXml/itemProps2.xml><?xml version="1.0" encoding="utf-8"?>
<ds:datastoreItem xmlns:ds="http://schemas.openxmlformats.org/officeDocument/2006/customXml" ds:itemID="{CD847063-7755-4766-B0E1-B6C254FF1342}">
  <ds:schemaRefs>
    <ds:schemaRef ds:uri="42c3954e-35a4-4de2-b5da-b6ff06a13f44"/>
    <ds:schemaRef ds:uri="d031af82-cd7e-4faa-8cfe-eb022cee2f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96CB2D4-0357-406D-B3A2-EE52B5670984}">
  <ds:schemaRefs>
    <ds:schemaRef ds:uri="http://purl.org/dc/terms/"/>
    <ds:schemaRef ds:uri="d031af82-cd7e-4faa-8cfe-eb022cee2fe2"/>
    <ds:schemaRef ds:uri="http://purl.org/dc/dcmitype/"/>
    <ds:schemaRef ds:uri="http://schemas.microsoft.com/office/2006/documentManagement/types"/>
    <ds:schemaRef ds:uri="42c3954e-35a4-4de2-b5da-b6ff06a13f44"/>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2396</TotalTime>
  <Words>868</Words>
  <Application>Microsoft Office PowerPoint</Application>
  <PresentationFormat>Widescreen</PresentationFormat>
  <Paragraphs>108</Paragraphs>
  <Slides>14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DM Sans</vt:lpstr>
      <vt:lpstr>Gotham Bold</vt:lpstr>
      <vt:lpstr>Gotham Book</vt:lpstr>
      <vt:lpstr>Gotham Medium</vt:lpstr>
      <vt:lpstr>Gotham-Medium</vt:lpstr>
      <vt:lpstr>1_OMA slides - basic Full expression logo</vt:lpstr>
      <vt:lpstr> </vt:lpstr>
      <vt:lpstr>PowerPoint Presentation</vt:lpstr>
      <vt:lpstr>Out of Home advertising reaches most Aussies each Day</vt:lpstr>
      <vt:lpstr>All people are Out of Home </vt:lpstr>
      <vt:lpstr>Using more Out of Home formats improves ROI</vt:lpstr>
      <vt:lpstr>Out of Home enhances ROI of campaigns</vt:lpstr>
      <vt:lpstr>Digital OOH makes your Tik Tok &amp; Insta content more ‘likeable’</vt:lpstr>
      <vt:lpstr>Frequent Flyers notice airport advertising </vt:lpstr>
      <vt:lpstr>PowerPoint Presentation</vt:lpstr>
      <vt:lpstr>Digital OOH is the most  innovative channel  </vt:lpstr>
      <vt:lpstr>People on public transport seek more information</vt:lpstr>
      <vt:lpstr>The OMA’s Day in the Life study shows that Out of Home advertising…</vt:lpstr>
      <vt:lpstr>Classic and Digital Out of Home advertising delivers impact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Dance</dc:creator>
  <cp:lastModifiedBy>Tallulah Mills-Hicks</cp:lastModifiedBy>
  <cp:revision>4</cp:revision>
  <cp:lastPrinted>2019-01-28T22:31:37Z</cp:lastPrinted>
  <dcterms:created xsi:type="dcterms:W3CDTF">2018-11-28T03:58:55Z</dcterms:created>
  <dcterms:modified xsi:type="dcterms:W3CDTF">2023-11-29T03:32:00Z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8EA08666-5884-4550-84A7-4F231D4736FB</vt:lpwstr>
  </property>
  <property fmtid="{D5CDD505-2E9C-101B-9397-08002B2CF9AE}" pid="3" name="ArticulatePath">
    <vt:lpwstr>FINAL_AOOH_March</vt:lpwstr>
  </property>
  <property fmtid="{D5CDD505-2E9C-101B-9397-08002B2CF9AE}" pid="4" name="Order">
    <vt:lpwstr>9747500.00000000</vt:lpwstr>
  </property>
  <property fmtid="{D5CDD505-2E9C-101B-9397-08002B2CF9AE}" pid="5" name="ContentTypeId">
    <vt:lpwstr>0x010100ACF473D043456144BF929F0E95F448E8</vt:lpwstr>
  </property>
  <property fmtid="{D5CDD505-2E9C-101B-9397-08002B2CF9AE}" pid="6" name="MediaServiceImageTags">
    <vt:lpwstr/>
  </property>
</Properties>
</file>